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Kliknite, da 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3/29/2020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kartice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sl-SI" smtClean="0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nično ali neresnič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sl-SI" smtClean="0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3/29/2020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4195156" y="2845416"/>
            <a:ext cx="7197726" cy="2421464"/>
          </a:xfrm>
        </p:spPr>
        <p:txBody>
          <a:bodyPr>
            <a:normAutofit/>
          </a:bodyPr>
          <a:lstStyle/>
          <a:p>
            <a:r>
              <a:rPr lang="sl-SI" sz="6600" b="1" dirty="0" smtClean="0"/>
              <a:t>MASA SNOVI SE OHRANJA</a:t>
            </a:r>
            <a:endParaRPr lang="sl-SI" sz="6600" b="1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3970711" y="5557826"/>
            <a:ext cx="7197726" cy="892852"/>
          </a:xfrm>
        </p:spPr>
        <p:txBody>
          <a:bodyPr>
            <a:normAutofit/>
          </a:bodyPr>
          <a:lstStyle/>
          <a:p>
            <a:r>
              <a:rPr lang="sl-SI" sz="2800" dirty="0" smtClean="0"/>
              <a:t>2 ŠOLSKI URI</a:t>
            </a:r>
            <a:endParaRPr lang="sl-SI" sz="2800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/>
          <a:srcRect l="22239" t="19138" r="58654" b="60025"/>
          <a:stretch/>
        </p:blipFill>
        <p:spPr>
          <a:xfrm>
            <a:off x="897774" y="500578"/>
            <a:ext cx="4796443" cy="2942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320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5800" y="324196"/>
            <a:ext cx="10131425" cy="320194"/>
          </a:xfrm>
        </p:spPr>
        <p:txBody>
          <a:bodyPr>
            <a:noAutofit/>
          </a:bodyPr>
          <a:lstStyle/>
          <a:p>
            <a:r>
              <a:rPr lang="sl-SI" sz="2800" dirty="0" smtClean="0">
                <a:solidFill>
                  <a:srgbClr val="00B050"/>
                </a:solidFill>
              </a:rPr>
              <a:t>Zapis v zvezek:</a:t>
            </a:r>
            <a:endParaRPr lang="sl-SI" sz="2800" dirty="0">
              <a:solidFill>
                <a:srgbClr val="00B050"/>
              </a:solidFill>
            </a:endParaRPr>
          </a:p>
        </p:txBody>
      </p:sp>
      <p:sp>
        <p:nvSpPr>
          <p:cNvPr id="5" name="PoljeZBesedilom 4"/>
          <p:cNvSpPr txBox="1"/>
          <p:nvPr/>
        </p:nvSpPr>
        <p:spPr>
          <a:xfrm>
            <a:off x="5004261" y="2892829"/>
            <a:ext cx="22610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5400" b="1" dirty="0" smtClean="0">
                <a:solidFill>
                  <a:srgbClr val="00B050"/>
                </a:solidFill>
              </a:rPr>
              <a:t>MASA</a:t>
            </a:r>
            <a:endParaRPr lang="sl-SI" sz="5400" b="1" dirty="0">
              <a:solidFill>
                <a:srgbClr val="00B050"/>
              </a:solidFill>
            </a:endParaRPr>
          </a:p>
        </p:txBody>
      </p:sp>
      <p:sp>
        <p:nvSpPr>
          <p:cNvPr id="8" name="PoljeZBesedilom 7"/>
          <p:cNvSpPr txBox="1"/>
          <p:nvPr/>
        </p:nvSpPr>
        <p:spPr>
          <a:xfrm>
            <a:off x="7344292" y="484293"/>
            <a:ext cx="463434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 smtClean="0">
                <a:solidFill>
                  <a:srgbClr val="00B050"/>
                </a:solidFill>
              </a:rPr>
              <a:t>KOLIČINA S KATERO PODAMO MASO:</a:t>
            </a:r>
          </a:p>
          <a:p>
            <a:r>
              <a:rPr lang="sl-SI" sz="2800" dirty="0" smtClean="0"/>
              <a:t>Kilogram (kg)</a:t>
            </a:r>
          </a:p>
          <a:p>
            <a:r>
              <a:rPr lang="sl-SI" sz="2800" dirty="0" smtClean="0"/>
              <a:t>Dekagram (dag)</a:t>
            </a:r>
          </a:p>
          <a:p>
            <a:r>
              <a:rPr lang="sl-SI" sz="2800" dirty="0" smtClean="0"/>
              <a:t>Gram (g)</a:t>
            </a:r>
            <a:endParaRPr lang="sl-SI" sz="2800" dirty="0"/>
          </a:p>
        </p:txBody>
      </p:sp>
      <p:sp>
        <p:nvSpPr>
          <p:cNvPr id="9" name="PoljeZBesedilom 8"/>
          <p:cNvSpPr txBox="1"/>
          <p:nvPr/>
        </p:nvSpPr>
        <p:spPr>
          <a:xfrm>
            <a:off x="7215446" y="3458711"/>
            <a:ext cx="4555375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 smtClean="0">
                <a:solidFill>
                  <a:srgbClr val="00B050"/>
                </a:solidFill>
              </a:rPr>
              <a:t>MASA</a:t>
            </a:r>
            <a:r>
              <a:rPr lang="sl-SI" sz="2800" dirty="0" smtClean="0"/>
              <a:t> </a:t>
            </a:r>
            <a:r>
              <a:rPr lang="sl-SI" sz="2800" dirty="0" smtClean="0">
                <a:solidFill>
                  <a:srgbClr val="00B050"/>
                </a:solidFill>
              </a:rPr>
              <a:t>SE OHRANJA</a:t>
            </a:r>
          </a:p>
          <a:p>
            <a:r>
              <a:rPr lang="sl-SI" sz="2800" dirty="0" smtClean="0"/>
              <a:t>Masa snovi se ohranja, če snovi nič ne dodamo in nič ne odvzamemo. Snov lahko preoblikujemo, prelivamo ali presipljemo – mase s tem ne spremenimo.</a:t>
            </a:r>
            <a:endParaRPr lang="sl-SI" sz="2800" dirty="0"/>
          </a:p>
        </p:txBody>
      </p:sp>
      <p:sp>
        <p:nvSpPr>
          <p:cNvPr id="10" name="PoljeZBesedilom 9"/>
          <p:cNvSpPr txBox="1"/>
          <p:nvPr/>
        </p:nvSpPr>
        <p:spPr>
          <a:xfrm>
            <a:off x="685800" y="4185825"/>
            <a:ext cx="415636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 smtClean="0"/>
              <a:t>S tehtnico izmerimo težo snovi, tehtnica pa jo pokaže preračunano kot maso.</a:t>
            </a:r>
            <a:endParaRPr lang="sl-SI" sz="2800" dirty="0"/>
          </a:p>
        </p:txBody>
      </p:sp>
      <p:sp>
        <p:nvSpPr>
          <p:cNvPr id="11" name="PoljeZBesedilom 10"/>
          <p:cNvSpPr txBox="1"/>
          <p:nvPr/>
        </p:nvSpPr>
        <p:spPr>
          <a:xfrm>
            <a:off x="432262" y="859718"/>
            <a:ext cx="387373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 smtClean="0">
                <a:solidFill>
                  <a:srgbClr val="00B050"/>
                </a:solidFill>
              </a:rPr>
              <a:t>NAPRAVA ZA TEHTANJE:</a:t>
            </a:r>
          </a:p>
          <a:p>
            <a:r>
              <a:rPr lang="sl-SI" sz="2800" dirty="0" smtClean="0"/>
              <a:t>Uporabljamo različne tehtnice, glede na snov, ki jo želimo stehtati.</a:t>
            </a:r>
            <a:endParaRPr lang="sl-SI" sz="2800" dirty="0"/>
          </a:p>
        </p:txBody>
      </p:sp>
      <p:cxnSp>
        <p:nvCxnSpPr>
          <p:cNvPr id="13" name="Raven puščični povezovalnik 12"/>
          <p:cNvCxnSpPr/>
          <p:nvPr/>
        </p:nvCxnSpPr>
        <p:spPr>
          <a:xfrm flipH="1" flipV="1">
            <a:off x="4156364" y="2194373"/>
            <a:ext cx="847897" cy="96245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aven puščični povezovalnik 17"/>
          <p:cNvCxnSpPr/>
          <p:nvPr/>
        </p:nvCxnSpPr>
        <p:spPr>
          <a:xfrm flipV="1">
            <a:off x="6766560" y="2576945"/>
            <a:ext cx="656705" cy="64008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aven puščični povezovalnik 20"/>
          <p:cNvCxnSpPr/>
          <p:nvPr/>
        </p:nvCxnSpPr>
        <p:spPr>
          <a:xfrm flipH="1">
            <a:off x="4842163" y="3996278"/>
            <a:ext cx="590204" cy="67077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aven puščični povezovalnik 22"/>
          <p:cNvCxnSpPr/>
          <p:nvPr/>
        </p:nvCxnSpPr>
        <p:spPr>
          <a:xfrm>
            <a:off x="6675120" y="3816159"/>
            <a:ext cx="540326" cy="67532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43152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685801" y="604435"/>
            <a:ext cx="10131425" cy="1964198"/>
          </a:xfrm>
        </p:spPr>
        <p:txBody>
          <a:bodyPr/>
          <a:lstStyle/>
          <a:p>
            <a:pPr marL="0" indent="0">
              <a:buNone/>
            </a:pPr>
            <a:r>
              <a:rPr lang="sl-SI" sz="2400" dirty="0" smtClean="0"/>
              <a:t>Na interaktivnem gradivu Radovednih 5 si </a:t>
            </a:r>
            <a:r>
              <a:rPr lang="sl-SI" sz="2400" dirty="0"/>
              <a:t>o</a:t>
            </a:r>
            <a:r>
              <a:rPr lang="sl-SI" sz="2400" dirty="0" smtClean="0"/>
              <a:t>glej film z naslovom Masa (klikni na ikono obkroženo z roza</a:t>
            </a:r>
            <a:r>
              <a:rPr lang="sl-SI" sz="2400" dirty="0" smtClean="0"/>
              <a:t>) ter preberi besedilo.</a:t>
            </a:r>
            <a:endParaRPr lang="sl-SI" sz="2400" dirty="0" smtClean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 smtClean="0"/>
          </a:p>
          <a:p>
            <a:pPr marL="0" indent="0">
              <a:buNone/>
            </a:pPr>
            <a:endParaRPr lang="sl-SI" dirty="0"/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2"/>
          <a:srcRect l="8153" t="13551" r="8526" b="3789"/>
          <a:stretch/>
        </p:blipFill>
        <p:spPr>
          <a:xfrm>
            <a:off x="1546166" y="1529542"/>
            <a:ext cx="9348902" cy="5216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80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2"/>
          <a:srcRect l="53972" t="40277" r="22542" b="14871"/>
          <a:stretch/>
        </p:blipFill>
        <p:spPr>
          <a:xfrm>
            <a:off x="3832165" y="2117613"/>
            <a:ext cx="4222867" cy="4536356"/>
          </a:xfrm>
          <a:prstGeom prst="rect">
            <a:avLst/>
          </a:prstGeom>
        </p:spPr>
      </p:pic>
      <p:sp>
        <p:nvSpPr>
          <p:cNvPr id="6" name="PoljeZBesedilom 5"/>
          <p:cNvSpPr txBox="1"/>
          <p:nvPr/>
        </p:nvSpPr>
        <p:spPr>
          <a:xfrm>
            <a:off x="407324" y="332509"/>
            <a:ext cx="11413374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200" dirty="0" smtClean="0"/>
              <a:t>V zvezek z barvo napiši naslov </a:t>
            </a:r>
            <a:r>
              <a:rPr lang="sl-SI" sz="2200" b="1" dirty="0" smtClean="0">
                <a:solidFill>
                  <a:srgbClr val="00B050"/>
                </a:solidFill>
              </a:rPr>
              <a:t>Masa snovi se ohranja</a:t>
            </a:r>
            <a:r>
              <a:rPr lang="sl-SI" sz="2200" dirty="0" smtClean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200" dirty="0" smtClean="0"/>
              <a:t>Pod naslov preriši spodnjo razpredelnico (</a:t>
            </a:r>
            <a:r>
              <a:rPr lang="sl-SI" sz="2200" dirty="0"/>
              <a:t>če kakšnega izmed predmetov </a:t>
            </a:r>
            <a:r>
              <a:rPr lang="sl-SI" sz="2200" dirty="0" smtClean="0"/>
              <a:t>na sliki nimaš</a:t>
            </a:r>
            <a:r>
              <a:rPr lang="sl-SI" sz="2200" dirty="0"/>
              <a:t>, si izberi nekaj drugega, vendar ne pozabi tega ustrezno popraviti tudi v razpredelnici).</a:t>
            </a:r>
            <a:endParaRPr lang="sl-SI" sz="22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200" dirty="0" smtClean="0"/>
              <a:t>Sedaj oceni maso predmetov, ki so na sliki, nato uporabi tehtnico in jih stehtaj. Se tvoja ocena mase razlikuje od stehtane mase? </a:t>
            </a:r>
            <a:endParaRPr lang="sl-SI" sz="2200" dirty="0"/>
          </a:p>
        </p:txBody>
      </p:sp>
    </p:spTree>
    <p:extLst>
      <p:ext uri="{BB962C8B-B14F-4D97-AF65-F5344CB8AC3E}">
        <p14:creationId xmlns:p14="http://schemas.microsoft.com/office/powerpoint/2010/main" val="1836600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2"/>
          <a:srcRect l="17104" t="9003" r="17179" b="5369"/>
          <a:stretch/>
        </p:blipFill>
        <p:spPr>
          <a:xfrm>
            <a:off x="1853738" y="397982"/>
            <a:ext cx="8212973" cy="6019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407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2"/>
          <a:srcRect l="17122" t="9697" r="16903" b="4798"/>
          <a:stretch/>
        </p:blipFill>
        <p:spPr>
          <a:xfrm>
            <a:off x="1860819" y="352021"/>
            <a:ext cx="8363836" cy="6097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370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2"/>
          <a:srcRect l="17532" t="8916" r="17124" b="4491"/>
          <a:stretch/>
        </p:blipFill>
        <p:spPr>
          <a:xfrm>
            <a:off x="1795548" y="249157"/>
            <a:ext cx="8553797" cy="6376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9496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2"/>
          <a:srcRect l="17222" t="9012" r="17237" b="8512"/>
          <a:stretch/>
        </p:blipFill>
        <p:spPr>
          <a:xfrm>
            <a:off x="1524615" y="249757"/>
            <a:ext cx="8882919" cy="6287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1441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043249" y="221827"/>
            <a:ext cx="10131425" cy="13243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sz="4000" dirty="0" smtClean="0"/>
              <a:t>Sedaj te čakata dve dejavnosti.</a:t>
            </a:r>
          </a:p>
          <a:p>
            <a:endParaRPr lang="sl-SI" dirty="0"/>
          </a:p>
          <a:p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/>
          <a:srcRect l="19260" t="20986" r="18698" b="32939"/>
          <a:stretch/>
        </p:blipFill>
        <p:spPr>
          <a:xfrm>
            <a:off x="428446" y="1088968"/>
            <a:ext cx="11243111" cy="4696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8430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/>
          <a:srcRect l="20250" t="13346" r="20525" b="26266"/>
          <a:stretch/>
        </p:blipFill>
        <p:spPr>
          <a:xfrm>
            <a:off x="1030776" y="432263"/>
            <a:ext cx="10232756" cy="5868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01802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beški">
  <a:themeElements>
    <a:clrScheme name="Celestial">
      <a:dk1>
        <a:sysClr val="windowText" lastClr="000000"/>
      </a:dk1>
      <a:lt1>
        <a:sysClr val="window" lastClr="FFFFFF"/>
      </a:lt1>
      <a:dk2>
        <a:srgbClr val="3F296A"/>
      </a:dk2>
      <a:lt2>
        <a:srgbClr val="EBEBEB"/>
      </a:lt2>
      <a:accent1>
        <a:srgbClr val="E84574"/>
      </a:accent1>
      <a:accent2>
        <a:srgbClr val="798FF2"/>
      </a:accent2>
      <a:accent3>
        <a:srgbClr val="95C369"/>
      </a:accent3>
      <a:accent4>
        <a:srgbClr val="EE875A"/>
      </a:accent4>
      <a:accent5>
        <a:srgbClr val="C363E8"/>
      </a:accent5>
      <a:accent6>
        <a:srgbClr val="6AADC8"/>
      </a:accent6>
      <a:hlink>
        <a:srgbClr val="FE80C7"/>
      </a:hlink>
      <a:folHlink>
        <a:srgbClr val="FBA3EC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61DDDE80-2DFA-4F2A-B66F-72059846BD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TM03457452[[fn=Nebeški]]</Template>
  <TotalTime>63</TotalTime>
  <Words>188</Words>
  <Application>Microsoft Office PowerPoint</Application>
  <PresentationFormat>Širokozaslonsko</PresentationFormat>
  <Paragraphs>19</Paragraphs>
  <Slides>10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Nebeški</vt:lpstr>
      <vt:lpstr>MASA SNOVI SE OHRANJA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Zapis v zvezek: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MASA SNOVI SE OHRANJA</dc:title>
  <dc:creator>Žan Jakše</dc:creator>
  <cp:lastModifiedBy>Žan Jakše</cp:lastModifiedBy>
  <cp:revision>9</cp:revision>
  <dcterms:created xsi:type="dcterms:W3CDTF">2020-03-28T14:55:00Z</dcterms:created>
  <dcterms:modified xsi:type="dcterms:W3CDTF">2020-03-29T17:36:31Z</dcterms:modified>
</cp:coreProperties>
</file>