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 trikotni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o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o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o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en povezoval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1154F9-2A59-48CD-B716-D6AA58BC28DB}" type="datetimeFigureOut">
              <a:rPr lang="sl-SI" smtClean="0"/>
              <a:t>28.3.2020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252BFF-E401-4259-A4C9-9D61D6519F9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154F9-2A59-48CD-B716-D6AA58BC28DB}" type="datetimeFigureOut">
              <a:rPr lang="sl-SI" smtClean="0"/>
              <a:t>28.3.2020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52BFF-E401-4259-A4C9-9D61D6519F9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154F9-2A59-48CD-B716-D6AA58BC28DB}" type="datetimeFigureOut">
              <a:rPr lang="sl-SI" smtClean="0"/>
              <a:t>28.3.2020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52BFF-E401-4259-A4C9-9D61D6519F9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154F9-2A59-48CD-B716-D6AA58BC28DB}" type="datetimeFigureOut">
              <a:rPr lang="sl-SI" smtClean="0"/>
              <a:t>28.3.2020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52BFF-E401-4259-A4C9-9D61D6519F9F}" type="slidenum">
              <a:rPr lang="sl-SI" smtClean="0"/>
              <a:t>‹#›</a:t>
            </a:fld>
            <a:endParaRPr lang="sl-SI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154F9-2A59-48CD-B716-D6AA58BC28DB}" type="datetimeFigureOut">
              <a:rPr lang="sl-SI" smtClean="0"/>
              <a:t>28.3.2020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52BFF-E401-4259-A4C9-9D61D6519F9F}" type="slidenum">
              <a:rPr lang="sl-SI" smtClean="0"/>
              <a:t>‹#›</a:t>
            </a:fld>
            <a:endParaRPr lang="sl-SI"/>
          </a:p>
        </p:txBody>
      </p:sp>
      <p:sp>
        <p:nvSpPr>
          <p:cNvPr id="7" name="Škarnic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karnic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154F9-2A59-48CD-B716-D6AA58BC28DB}" type="datetimeFigureOut">
              <a:rPr lang="sl-SI" smtClean="0"/>
              <a:t>28.3.2020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52BFF-E401-4259-A4C9-9D61D6519F9F}" type="slidenum">
              <a:rPr lang="sl-SI" smtClean="0"/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154F9-2A59-48CD-B716-D6AA58BC28DB}" type="datetimeFigureOut">
              <a:rPr lang="sl-SI" smtClean="0"/>
              <a:t>28.3.2020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52BFF-E401-4259-A4C9-9D61D6519F9F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154F9-2A59-48CD-B716-D6AA58BC28DB}" type="datetimeFigureOut">
              <a:rPr lang="sl-SI" smtClean="0"/>
              <a:t>28.3.2020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52BFF-E401-4259-A4C9-9D61D6519F9F}" type="slidenum">
              <a:rPr lang="sl-SI" smtClean="0"/>
              <a:t>‹#›</a:t>
            </a:fld>
            <a:endParaRPr lang="sl-SI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154F9-2A59-48CD-B716-D6AA58BC28DB}" type="datetimeFigureOut">
              <a:rPr lang="sl-SI" smtClean="0"/>
              <a:t>28.3.2020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52BFF-E401-4259-A4C9-9D61D6519F9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71154F9-2A59-48CD-B716-D6AA58BC28DB}" type="datetimeFigureOut">
              <a:rPr lang="sl-SI" smtClean="0"/>
              <a:t>28.3.2020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52BFF-E401-4259-A4C9-9D61D6519F9F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1154F9-2A59-48CD-B716-D6AA58BC28DB}" type="datetimeFigureOut">
              <a:rPr lang="sl-SI" smtClean="0"/>
              <a:t>28.3.2020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252BFF-E401-4259-A4C9-9D61D6519F9F}" type="slidenum">
              <a:rPr lang="sl-SI" smtClean="0"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otni trikotni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en povezoval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karnic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karnic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o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o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otni trikotni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en povezoval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71154F9-2A59-48CD-B716-D6AA58BC28DB}" type="datetimeFigureOut">
              <a:rPr lang="sl-SI" smtClean="0"/>
              <a:t>28.3.2020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4252BFF-E401-4259-A4C9-9D61D6519F9F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d7aO_XxZ9c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l.wikipedia.org/wiki/%C4%8Cema%C5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Opis rastline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Marec 2020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72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4752528"/>
          </a:xfrm>
        </p:spPr>
        <p:txBody>
          <a:bodyPr>
            <a:normAutofit/>
          </a:bodyPr>
          <a:lstStyle/>
          <a:p>
            <a:r>
              <a:rPr lang="sl-SI" dirty="0" smtClean="0"/>
              <a:t>Brali smo črtico Solzice </a:t>
            </a:r>
          </a:p>
          <a:p>
            <a:r>
              <a:rPr lang="sl-SI" dirty="0" smtClean="0"/>
              <a:t>Spomnimo se te cvetlice </a:t>
            </a:r>
          </a:p>
          <a:p>
            <a:r>
              <a:rPr lang="sl-SI" dirty="0" smtClean="0"/>
              <a:t>Prisluhni </a:t>
            </a:r>
            <a:r>
              <a:rPr lang="sl-SI" dirty="0" smtClean="0"/>
              <a:t>posnetku</a:t>
            </a:r>
          </a:p>
          <a:p>
            <a:pPr marL="109728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sz="2400" dirty="0" smtClean="0">
                <a:solidFill>
                  <a:srgbClr val="0070C0"/>
                </a:solidFill>
                <a:hlinkClick r:id="rId2"/>
              </a:rPr>
              <a:t>https://www.youtube.com/watch?v=d7aO_XxZ9co</a:t>
            </a:r>
            <a:endParaRPr lang="sl-SI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sz="2400" b="1" i="1" dirty="0"/>
              <a:t>Maja in junija </a:t>
            </a:r>
            <a:r>
              <a:rPr lang="sl-SI" sz="2400" i="1" dirty="0"/>
              <a:t>bomo v listnatih gozdovih naleteli na cvetoče </a:t>
            </a:r>
            <a:r>
              <a:rPr lang="sl-SI" sz="2400" i="1" dirty="0" smtClean="0"/>
              <a:t>šmarnice.</a:t>
            </a:r>
          </a:p>
          <a:p>
            <a:pPr marL="0" indent="0">
              <a:buNone/>
            </a:pPr>
            <a:r>
              <a:rPr lang="sl-SI" sz="2400" i="1" dirty="0" smtClean="0"/>
              <a:t>Rastlina </a:t>
            </a:r>
            <a:r>
              <a:rPr lang="sl-SI" sz="2400" i="1" dirty="0"/>
              <a:t>ima </a:t>
            </a:r>
            <a:r>
              <a:rPr lang="sl-SI" sz="2400" b="1" i="1" dirty="0"/>
              <a:t>velike zelene liste </a:t>
            </a:r>
            <a:r>
              <a:rPr lang="sl-SI" sz="2400" i="1" dirty="0"/>
              <a:t>in </a:t>
            </a:r>
            <a:r>
              <a:rPr lang="sl-SI" sz="2400" b="1" i="1" dirty="0" err="1"/>
              <a:t>zvončkaste</a:t>
            </a:r>
            <a:r>
              <a:rPr lang="sl-SI" sz="2400" i="1" dirty="0"/>
              <a:t> cvetove. </a:t>
            </a:r>
            <a:endParaRPr lang="sl-SI" sz="2400" i="1" dirty="0" smtClean="0"/>
          </a:p>
          <a:p>
            <a:pPr marL="0" indent="0">
              <a:buNone/>
            </a:pPr>
            <a:r>
              <a:rPr lang="sl-SI" sz="2400" i="1" dirty="0" smtClean="0"/>
              <a:t>Pogosto </a:t>
            </a:r>
            <a:r>
              <a:rPr lang="sl-SI" sz="2400" i="1" dirty="0"/>
              <a:t>jo sadimo tudi </a:t>
            </a:r>
            <a:r>
              <a:rPr lang="sl-SI" sz="2400" b="1" i="1" dirty="0"/>
              <a:t>v </a:t>
            </a:r>
            <a:r>
              <a:rPr lang="sl-SI" sz="2400" b="1" i="1" dirty="0" smtClean="0"/>
              <a:t>vrtovih</a:t>
            </a:r>
            <a:r>
              <a:rPr lang="sl-SI" sz="2400" i="1" dirty="0" smtClean="0"/>
              <a:t>, </a:t>
            </a:r>
            <a:r>
              <a:rPr lang="sl-SI" sz="2400" i="1" dirty="0"/>
              <a:t>saj dobro uspeva in se razmnožuje </a:t>
            </a:r>
            <a:r>
              <a:rPr lang="sl-SI" sz="2400" b="1" i="1" dirty="0"/>
              <a:t>v senčnih delih </a:t>
            </a:r>
            <a:r>
              <a:rPr lang="sl-SI" sz="2400" i="1" dirty="0"/>
              <a:t>vrta.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sl-SI" dirty="0" smtClean="0"/>
              <a:t>Solzice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7032"/>
            <a:ext cx="1512168" cy="218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4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b="1" dirty="0">
                <a:solidFill>
                  <a:srgbClr val="00B050"/>
                </a:solidFill>
              </a:rPr>
              <a:t>Šmarnica</a:t>
            </a:r>
            <a:r>
              <a:rPr lang="sl-SI" dirty="0">
                <a:solidFill>
                  <a:srgbClr val="00B050"/>
                </a:solidFill>
              </a:rPr>
              <a:t>,</a:t>
            </a:r>
            <a:r>
              <a:rPr lang="sl-SI" dirty="0"/>
              <a:t> tudi solzica, je edina </a:t>
            </a:r>
            <a:endParaRPr lang="sl-SI" dirty="0" smtClean="0"/>
          </a:p>
          <a:p>
            <a:pPr marL="109728" indent="0">
              <a:buNone/>
            </a:pPr>
            <a:r>
              <a:rPr lang="sl-SI" dirty="0" smtClean="0"/>
              <a:t>predstavnica </a:t>
            </a:r>
            <a:r>
              <a:rPr lang="sl-SI" dirty="0"/>
              <a:t>roda </a:t>
            </a:r>
            <a:r>
              <a:rPr lang="sl-SI" dirty="0" err="1"/>
              <a:t>Convallaria</a:t>
            </a:r>
            <a:r>
              <a:rPr lang="sl-SI" dirty="0"/>
              <a:t>. </a:t>
            </a:r>
            <a:endParaRPr lang="sl-SI" dirty="0" smtClean="0"/>
          </a:p>
          <a:p>
            <a:pPr marL="109728" indent="0">
              <a:buNone/>
            </a:pPr>
            <a:r>
              <a:rPr lang="sl-SI" dirty="0" smtClean="0"/>
              <a:t>Je </a:t>
            </a:r>
            <a:r>
              <a:rPr lang="sl-SI" b="1" dirty="0">
                <a:solidFill>
                  <a:srgbClr val="00B050"/>
                </a:solidFill>
              </a:rPr>
              <a:t>strupena</a:t>
            </a:r>
            <a:r>
              <a:rPr lang="sl-SI" dirty="0"/>
              <a:t> rastlina, </a:t>
            </a:r>
            <a:endParaRPr lang="sl-SI" dirty="0" smtClean="0"/>
          </a:p>
          <a:p>
            <a:pPr marL="109728" indent="0">
              <a:buNone/>
            </a:pPr>
            <a:r>
              <a:rPr lang="sl-SI" dirty="0" smtClean="0"/>
              <a:t>ki </a:t>
            </a:r>
            <a:r>
              <a:rPr lang="sl-SI" dirty="0"/>
              <a:t>spada v </a:t>
            </a:r>
            <a:r>
              <a:rPr lang="sl-SI" b="1" dirty="0">
                <a:solidFill>
                  <a:srgbClr val="00B050"/>
                </a:solidFill>
              </a:rPr>
              <a:t>družino lilijevk</a:t>
            </a:r>
            <a:r>
              <a:rPr lang="sl-SI" dirty="0"/>
              <a:t>. </a:t>
            </a:r>
            <a:endParaRPr lang="sl-SI" dirty="0" smtClean="0"/>
          </a:p>
          <a:p>
            <a:pPr marL="109728" indent="0">
              <a:buNone/>
            </a:pPr>
            <a:r>
              <a:rPr lang="sl-SI" dirty="0" smtClean="0"/>
              <a:t>Ima </a:t>
            </a:r>
            <a:r>
              <a:rPr lang="sl-SI" b="1" dirty="0">
                <a:solidFill>
                  <a:srgbClr val="00B050"/>
                </a:solidFill>
              </a:rPr>
              <a:t>podzemno koreniko, steblo, </a:t>
            </a:r>
            <a:endParaRPr lang="sl-SI" b="1" dirty="0" smtClean="0">
              <a:solidFill>
                <a:srgbClr val="00B050"/>
              </a:solidFill>
            </a:endParaRPr>
          </a:p>
          <a:p>
            <a:pPr marL="109728" indent="0">
              <a:buNone/>
            </a:pPr>
            <a:r>
              <a:rPr lang="sl-SI" b="1" dirty="0" smtClean="0">
                <a:solidFill>
                  <a:srgbClr val="00B050"/>
                </a:solidFill>
              </a:rPr>
              <a:t>suličasta </a:t>
            </a:r>
            <a:r>
              <a:rPr lang="sl-SI" b="1" dirty="0">
                <a:solidFill>
                  <a:srgbClr val="00B050"/>
                </a:solidFill>
              </a:rPr>
              <a:t>lista </a:t>
            </a:r>
            <a:r>
              <a:rPr lang="sl-SI" dirty="0"/>
              <a:t>in</a:t>
            </a:r>
            <a:r>
              <a:rPr lang="sl-SI" b="1" dirty="0">
                <a:solidFill>
                  <a:srgbClr val="00B050"/>
                </a:solidFill>
              </a:rPr>
              <a:t> bele cvetove. </a:t>
            </a:r>
            <a:endParaRPr lang="sl-SI" b="1" dirty="0" smtClean="0">
              <a:solidFill>
                <a:srgbClr val="00B050"/>
              </a:solidFill>
            </a:endParaRPr>
          </a:p>
          <a:p>
            <a:pPr marL="109728" indent="0">
              <a:buNone/>
            </a:pPr>
            <a:r>
              <a:rPr lang="sl-SI" dirty="0" smtClean="0"/>
              <a:t>Steblo </a:t>
            </a:r>
            <a:r>
              <a:rPr lang="sl-SI" dirty="0"/>
              <a:t>je visoko od 10 do 20 cm, </a:t>
            </a:r>
            <a:endParaRPr lang="sl-SI" dirty="0" smtClean="0"/>
          </a:p>
          <a:p>
            <a:pPr marL="109728" indent="0">
              <a:buNone/>
            </a:pPr>
            <a:r>
              <a:rPr lang="sl-SI" dirty="0" smtClean="0"/>
              <a:t>na </a:t>
            </a:r>
            <a:r>
              <a:rPr lang="sl-SI" dirty="0"/>
              <a:t>vrhu pa se razvije v grozd iz majhnih </a:t>
            </a:r>
            <a:endParaRPr lang="sl-SI" dirty="0" smtClean="0"/>
          </a:p>
          <a:p>
            <a:pPr marL="109728" indent="0">
              <a:buNone/>
            </a:pPr>
            <a:r>
              <a:rPr lang="sl-SI" dirty="0" smtClean="0"/>
              <a:t>belih </a:t>
            </a:r>
            <a:r>
              <a:rPr lang="sl-SI" dirty="0"/>
              <a:t>cvetov. </a:t>
            </a:r>
            <a:endParaRPr lang="sl-SI" dirty="0" smtClean="0"/>
          </a:p>
          <a:p>
            <a:pPr marL="109728" indent="0">
              <a:buNone/>
            </a:pPr>
            <a:r>
              <a:rPr lang="sl-SI" dirty="0" smtClean="0"/>
              <a:t>Šmarnica </a:t>
            </a:r>
            <a:r>
              <a:rPr lang="sl-SI" b="1" dirty="0">
                <a:solidFill>
                  <a:srgbClr val="00B050"/>
                </a:solidFill>
              </a:rPr>
              <a:t>cveti od maja </a:t>
            </a:r>
            <a:r>
              <a:rPr lang="sl-SI" dirty="0"/>
              <a:t>do</a:t>
            </a:r>
            <a:r>
              <a:rPr lang="sl-SI" b="1" dirty="0"/>
              <a:t> </a:t>
            </a:r>
            <a:r>
              <a:rPr lang="sl-SI" b="1" dirty="0">
                <a:solidFill>
                  <a:srgbClr val="00B050"/>
                </a:solidFill>
              </a:rPr>
              <a:t>junija</a:t>
            </a:r>
            <a:r>
              <a:rPr lang="sl-SI" dirty="0"/>
              <a:t>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Opis rastline 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61" y="1362416"/>
            <a:ext cx="2016224" cy="2701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75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400600"/>
          </a:xfrm>
        </p:spPr>
        <p:txBody>
          <a:bodyPr/>
          <a:lstStyle/>
          <a:p>
            <a:r>
              <a:rPr lang="sl-SI" sz="1600" dirty="0" smtClean="0"/>
              <a:t>Preriši in prepiši v zvezek.</a:t>
            </a:r>
          </a:p>
          <a:p>
            <a:pPr marL="109728" indent="0" algn="ctr">
              <a:buNone/>
            </a:pPr>
            <a:r>
              <a:rPr lang="sl-SI" b="1" dirty="0" smtClean="0">
                <a:solidFill>
                  <a:schemeClr val="accent3"/>
                </a:solidFill>
              </a:rPr>
              <a:t>OPIS RASTLINE</a:t>
            </a:r>
          </a:p>
          <a:p>
            <a:pPr marL="109728" indent="0">
              <a:buNone/>
            </a:pPr>
            <a:r>
              <a:rPr lang="sl-SI" dirty="0"/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453441"/>
            <a:ext cx="1988988" cy="496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5868144" y="5733256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/>
              <a:t>podzemna korenika</a:t>
            </a:r>
            <a:endParaRPr lang="sl-SI" sz="14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868144" y="328498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/>
              <a:t>suličasta lista</a:t>
            </a:r>
            <a:endParaRPr lang="sl-SI" sz="14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580112" y="429309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/>
              <a:t>Steblo </a:t>
            </a:r>
            <a:r>
              <a:rPr lang="sl-SI" sz="1400" dirty="0" smtClean="0"/>
              <a:t>(visoko 20-30 cm)</a:t>
            </a:r>
            <a:endParaRPr lang="sl-SI" sz="1400" dirty="0"/>
          </a:p>
        </p:txBody>
      </p:sp>
      <p:cxnSp>
        <p:nvCxnSpPr>
          <p:cNvPr id="9" name="Raven povezovalnik 8"/>
          <p:cNvCxnSpPr/>
          <p:nvPr/>
        </p:nvCxnSpPr>
        <p:spPr>
          <a:xfrm>
            <a:off x="5161682" y="4077072"/>
            <a:ext cx="562446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2843808" y="249289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/>
              <a:t>beli (zelo dišeči) cvetovi</a:t>
            </a:r>
            <a:endParaRPr lang="sl-SI" sz="1400" dirty="0"/>
          </a:p>
        </p:txBody>
      </p:sp>
      <p:cxnSp>
        <p:nvCxnSpPr>
          <p:cNvPr id="13" name="Raven povezovalnik 12"/>
          <p:cNvCxnSpPr/>
          <p:nvPr/>
        </p:nvCxnSpPr>
        <p:spPr>
          <a:xfrm flipV="1">
            <a:off x="4157993" y="2331368"/>
            <a:ext cx="562446" cy="1615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Raven povezovalnik 14"/>
          <p:cNvCxnSpPr/>
          <p:nvPr/>
        </p:nvCxnSpPr>
        <p:spPr>
          <a:xfrm>
            <a:off x="5320708" y="3227818"/>
            <a:ext cx="562446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>
            <a:off x="5370877" y="5625244"/>
            <a:ext cx="562446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547327" y="152452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1. Šmarnica - </a:t>
            </a:r>
            <a:r>
              <a:rPr lang="sl-SI" b="1" u="sng" dirty="0" smtClean="0">
                <a:solidFill>
                  <a:schemeClr val="accent2"/>
                </a:solidFill>
              </a:rPr>
              <a:t>ime</a:t>
            </a:r>
            <a:endParaRPr lang="sl-SI" b="1" u="sng" dirty="0">
              <a:solidFill>
                <a:schemeClr val="accent2"/>
              </a:solidFill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539552" y="214670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3. </a:t>
            </a:r>
            <a:r>
              <a:rPr lang="sl-SI" b="1" u="sng" dirty="0" smtClean="0">
                <a:solidFill>
                  <a:schemeClr val="accent2"/>
                </a:solidFill>
              </a:rPr>
              <a:t>Cveti </a:t>
            </a:r>
            <a:r>
              <a:rPr lang="sl-SI" dirty="0" smtClean="0"/>
              <a:t>– </a:t>
            </a:r>
            <a:r>
              <a:rPr lang="sl-SI" dirty="0"/>
              <a:t> od maja do </a:t>
            </a:r>
            <a:r>
              <a:rPr lang="sl-SI" dirty="0" smtClean="0"/>
              <a:t>junija</a:t>
            </a:r>
            <a:endParaRPr lang="sl-SI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5983018" y="133986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2.</a:t>
            </a:r>
            <a:r>
              <a:rPr lang="sl-SI" b="1" u="sng" dirty="0" smtClean="0">
                <a:solidFill>
                  <a:schemeClr val="accent2"/>
                </a:solidFill>
              </a:rPr>
              <a:t> Deli</a:t>
            </a:r>
            <a:r>
              <a:rPr lang="sl-SI" u="sng" dirty="0" smtClean="0"/>
              <a:t> </a:t>
            </a:r>
            <a:r>
              <a:rPr lang="sl-SI" dirty="0" smtClean="0"/>
              <a:t>rastline</a:t>
            </a:r>
            <a:endParaRPr lang="sl-SI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467544" y="444698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 </a:t>
            </a:r>
            <a:r>
              <a:rPr lang="sl-SI" dirty="0"/>
              <a:t>5</a:t>
            </a:r>
            <a:r>
              <a:rPr lang="sl-SI" dirty="0" smtClean="0"/>
              <a:t>. Spada v </a:t>
            </a:r>
            <a:r>
              <a:rPr lang="sl-SI" b="1" u="sng" dirty="0" smtClean="0">
                <a:solidFill>
                  <a:schemeClr val="accent2"/>
                </a:solidFill>
              </a:rPr>
              <a:t>družino</a:t>
            </a:r>
            <a:r>
              <a:rPr lang="sl-SI" b="1" dirty="0" smtClean="0">
                <a:solidFill>
                  <a:schemeClr val="accent2"/>
                </a:solidFill>
              </a:rPr>
              <a:t> lilijevk.</a:t>
            </a:r>
            <a:endParaRPr lang="sl-SI" b="1" dirty="0">
              <a:solidFill>
                <a:schemeClr val="accent2"/>
              </a:solidFill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971600" y="5302078"/>
            <a:ext cx="2935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sl-SI" dirty="0" smtClean="0"/>
              <a:t> </a:t>
            </a:r>
            <a:r>
              <a:rPr lang="sl-SI" dirty="0"/>
              <a:t>6</a:t>
            </a:r>
            <a:r>
              <a:rPr lang="sl-SI" dirty="0" smtClean="0"/>
              <a:t>. Posebnost:</a:t>
            </a:r>
          </a:p>
          <a:p>
            <a:pPr marL="109728" indent="0">
              <a:buNone/>
            </a:pPr>
            <a:r>
              <a:rPr lang="sl-SI" dirty="0"/>
              <a:t> </a:t>
            </a:r>
            <a:r>
              <a:rPr lang="sl-SI" dirty="0" smtClean="0"/>
              <a:t> je </a:t>
            </a:r>
            <a:r>
              <a:rPr lang="sl-SI" b="1" u="sng" dirty="0" smtClean="0">
                <a:solidFill>
                  <a:schemeClr val="accent2"/>
                </a:solidFill>
              </a:rPr>
              <a:t>strupena</a:t>
            </a:r>
            <a:r>
              <a:rPr lang="sl-SI" b="1" dirty="0" smtClean="0">
                <a:solidFill>
                  <a:schemeClr val="accent2"/>
                </a:solidFill>
              </a:rPr>
              <a:t> rastlina</a:t>
            </a:r>
            <a:r>
              <a:rPr lang="sl-SI" dirty="0" smtClean="0">
                <a:solidFill>
                  <a:schemeClr val="accent2"/>
                </a:solidFill>
              </a:rPr>
              <a:t>.</a:t>
            </a:r>
            <a:endParaRPr lang="sl-SI" dirty="0">
              <a:solidFill>
                <a:schemeClr val="accent2"/>
              </a:solidFill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467544" y="311570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 </a:t>
            </a:r>
            <a:r>
              <a:rPr lang="sl-SI" dirty="0"/>
              <a:t>4. </a:t>
            </a:r>
            <a:r>
              <a:rPr lang="sl-SI" b="1" u="sng" dirty="0">
                <a:solidFill>
                  <a:schemeClr val="accent2"/>
                </a:solidFill>
              </a:rPr>
              <a:t>Raste </a:t>
            </a:r>
            <a:r>
              <a:rPr lang="sl-SI" dirty="0"/>
              <a:t>v (listnatih) gozdovih, ponekod pa v senčnih vrtovih in skalnjakih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1199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  <p:bldP spid="21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395536" y="260648"/>
            <a:ext cx="8352928" cy="5616624"/>
          </a:xfrm>
        </p:spPr>
        <p:txBody>
          <a:bodyPr/>
          <a:lstStyle/>
          <a:p>
            <a:pPr marL="109728" indent="0" algn="ctr">
              <a:buNone/>
            </a:pPr>
            <a:r>
              <a:rPr lang="sl-SI" b="1" dirty="0" smtClean="0">
                <a:solidFill>
                  <a:srgbClr val="FF0000"/>
                </a:solidFill>
              </a:rPr>
              <a:t>V gozdu zato PAZIMO!</a:t>
            </a:r>
          </a:p>
          <a:p>
            <a:endParaRPr lang="sl-SI" dirty="0" smtClean="0"/>
          </a:p>
          <a:p>
            <a:r>
              <a:rPr lang="sl-SI" dirty="0" smtClean="0"/>
              <a:t>Listi </a:t>
            </a:r>
            <a:r>
              <a:rPr lang="sl-SI" dirty="0"/>
              <a:t>šmarnice so podobni listom </a:t>
            </a:r>
            <a:r>
              <a:rPr lang="sl-SI" dirty="0">
                <a:hlinkClick r:id="rId2" tooltip="Čemaž"/>
              </a:rPr>
              <a:t>čemaža</a:t>
            </a:r>
            <a:r>
              <a:rPr lang="sl-SI" dirty="0">
                <a:solidFill>
                  <a:srgbClr val="FFC000"/>
                </a:solidFill>
              </a:rPr>
              <a:t>,</a:t>
            </a:r>
            <a:r>
              <a:rPr lang="sl-SI" dirty="0"/>
              <a:t> zmotna zamenjava strupene rastline za užitno pa občasno pripelje do zastrupitve oz. smrti uživalcev čemaža</a:t>
            </a:r>
            <a:r>
              <a:rPr lang="sl-SI" dirty="0" smtClean="0"/>
              <a:t>.</a:t>
            </a:r>
          </a:p>
          <a:p>
            <a:pPr marL="109728" indent="0">
              <a:buNone/>
            </a:pP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27919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vet24.si - FOTO: Pozor pri nabiranju čemaža, zamenjava je lahk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15893"/>
            <a:ext cx="3464979" cy="23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475903" y="55030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šmarnica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148064" y="549700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čemaž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991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sl-SI" dirty="0" smtClean="0"/>
              <a:t>          V </a:t>
            </a:r>
            <a:r>
              <a:rPr lang="sl-SI" b="1" dirty="0" smtClean="0"/>
              <a:t>opisu</a:t>
            </a:r>
            <a:r>
              <a:rPr lang="sl-SI" dirty="0" smtClean="0"/>
              <a:t> rastline torej predstavimo:</a:t>
            </a:r>
          </a:p>
          <a:p>
            <a:pPr marL="109728" indent="0">
              <a:buNone/>
            </a:pPr>
            <a:endParaRPr lang="sl-SI" dirty="0" smtClean="0"/>
          </a:p>
          <a:p>
            <a:r>
              <a:rPr lang="sl-SI" sz="2400" dirty="0" smtClean="0"/>
              <a:t>njeno zunanjost </a:t>
            </a:r>
            <a:r>
              <a:rPr lang="sl-SI" sz="2000" dirty="0" smtClean="0"/>
              <a:t>(deli, velikost, oblika, barva),</a:t>
            </a:r>
          </a:p>
          <a:p>
            <a:r>
              <a:rPr lang="sl-SI" sz="2400" dirty="0" smtClean="0"/>
              <a:t>kdaj cveti,</a:t>
            </a:r>
          </a:p>
          <a:p>
            <a:r>
              <a:rPr lang="sl-SI" sz="2400" dirty="0" smtClean="0"/>
              <a:t>kje raste,</a:t>
            </a:r>
          </a:p>
          <a:p>
            <a:r>
              <a:rPr lang="sl-SI" sz="2400" dirty="0" smtClean="0"/>
              <a:t>za kaj jo uporabljamo,			          to so </a:t>
            </a:r>
          </a:p>
          <a:p>
            <a:r>
              <a:rPr lang="sl-SI" sz="2400" dirty="0" smtClean="0"/>
              <a:t>v katero družino spada,		          </a:t>
            </a:r>
            <a:r>
              <a:rPr lang="sl-SI" sz="2400" dirty="0" smtClean="0">
                <a:solidFill>
                  <a:srgbClr val="C00000"/>
                </a:solidFill>
              </a:rPr>
              <a:t>ključne besede</a:t>
            </a:r>
          </a:p>
          <a:p>
            <a:r>
              <a:rPr lang="sl-SI" sz="2400" dirty="0" smtClean="0"/>
              <a:t>kakšne so njene posebnosti.</a:t>
            </a:r>
          </a:p>
          <a:p>
            <a:pPr marL="109728" indent="0">
              <a:buNone/>
            </a:pPr>
            <a:endParaRPr lang="sl-SI" sz="2400" dirty="0" smtClean="0">
              <a:solidFill>
                <a:srgbClr val="C00000"/>
              </a:solidFill>
            </a:endParaRPr>
          </a:p>
          <a:p>
            <a:r>
              <a:rPr lang="sl-SI" sz="2400" dirty="0" smtClean="0">
                <a:solidFill>
                  <a:srgbClr val="C00000"/>
                </a:solidFill>
              </a:rPr>
              <a:t>Bistveni podatki </a:t>
            </a:r>
            <a:r>
              <a:rPr lang="sl-SI" sz="2400" dirty="0" smtClean="0"/>
              <a:t>so tisto, kar povemo o posamezni ključni besedi.</a:t>
            </a:r>
          </a:p>
          <a:p>
            <a:pPr marL="109728" indent="0">
              <a:buNone/>
            </a:pPr>
            <a:endParaRPr lang="sl-SI" sz="2400" dirty="0" smtClean="0"/>
          </a:p>
          <a:p>
            <a:r>
              <a:rPr lang="sl-SI" sz="2400" i="1" dirty="0" smtClean="0"/>
              <a:t>Zaporedje ključnih besed v opisu rastline ni nujno takšno kot je navedeno ob besedilu, vendar moramo paziti na to, da jo </a:t>
            </a:r>
            <a:r>
              <a:rPr lang="sl-SI" sz="2400" i="1" u="sng" dirty="0" smtClean="0">
                <a:solidFill>
                  <a:srgbClr val="C00000"/>
                </a:solidFill>
              </a:rPr>
              <a:t>opisujemo po ustreznem zaporedju. </a:t>
            </a:r>
            <a:r>
              <a:rPr lang="sl-SI" sz="2400" i="1" dirty="0" smtClean="0"/>
              <a:t>(npr. posebnosti ne pišemo najprej, zunanjost NE predstavimo na koncu).</a:t>
            </a:r>
            <a:endParaRPr lang="sl-SI" sz="2400" i="1" dirty="0" smtClean="0"/>
          </a:p>
        </p:txBody>
      </p:sp>
      <p:cxnSp>
        <p:nvCxnSpPr>
          <p:cNvPr id="5" name="Raven povezovalnik 4"/>
          <p:cNvCxnSpPr/>
          <p:nvPr/>
        </p:nvCxnSpPr>
        <p:spPr>
          <a:xfrm flipH="1">
            <a:off x="5148064" y="980728"/>
            <a:ext cx="2016224" cy="218295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58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432144" y="991270"/>
            <a:ext cx="8244311" cy="5246042"/>
          </a:xfrm>
        </p:spPr>
        <p:txBody>
          <a:bodyPr/>
          <a:lstStyle/>
          <a:p>
            <a:r>
              <a:rPr lang="sl-SI" sz="2000" b="1" dirty="0" smtClean="0"/>
              <a:t>Oglej </a:t>
            </a:r>
            <a:r>
              <a:rPr lang="sl-SI" sz="2000" b="1" dirty="0" smtClean="0"/>
              <a:t>(PREBERI) si </a:t>
            </a:r>
            <a:r>
              <a:rPr lang="sl-SI" sz="2000" b="1" dirty="0" smtClean="0"/>
              <a:t>opis (v miselnem vzorcu)</a:t>
            </a:r>
          </a:p>
          <a:p>
            <a:pPr marL="109728" indent="0">
              <a:buNone/>
            </a:pP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Opis rastline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616116" y="138141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00B050"/>
                </a:solidFill>
              </a:rPr>
              <a:t>n</a:t>
            </a:r>
            <a:r>
              <a:rPr lang="sl-SI" b="1" dirty="0" smtClean="0">
                <a:solidFill>
                  <a:srgbClr val="00B050"/>
                </a:solidFill>
              </a:rPr>
              <a:t>avadni regrat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23528" y="1940861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r</a:t>
            </a:r>
            <a:r>
              <a:rPr lang="sl-SI" b="1" dirty="0" smtClean="0"/>
              <a:t>ast</a:t>
            </a:r>
            <a:r>
              <a:rPr lang="sl-SI" dirty="0" smtClean="0"/>
              <a:t>: </a:t>
            </a:r>
            <a:r>
              <a:rPr lang="sl-SI" dirty="0"/>
              <a:t>po travnikih in ob poteh po zmerno toplih območjih </a:t>
            </a:r>
          </a:p>
        </p:txBody>
      </p:sp>
      <p:pic>
        <p:nvPicPr>
          <p:cNvPr id="1026" name="Picture 2" descr="Regrat ali farška plata | Revija Vzajemno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078027"/>
            <a:ext cx="1822096" cy="343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5220072" y="376152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s</a:t>
            </a:r>
            <a:r>
              <a:rPr lang="it-IT" b="1" dirty="0" err="1" smtClean="0"/>
              <a:t>teblo</a:t>
            </a:r>
            <a:r>
              <a:rPr lang="sl-SI" b="1" dirty="0" smtClean="0"/>
              <a:t> :</a:t>
            </a:r>
            <a:r>
              <a:rPr lang="sl-SI" dirty="0"/>
              <a:t> </a:t>
            </a:r>
            <a:r>
              <a:rPr lang="sl-SI" dirty="0" smtClean="0"/>
              <a:t>golo</a:t>
            </a:r>
            <a:r>
              <a:rPr lang="sl-SI" dirty="0"/>
              <a:t>, </a:t>
            </a:r>
            <a:r>
              <a:rPr lang="sl-SI" dirty="0" smtClean="0"/>
              <a:t>cevasto, z </a:t>
            </a:r>
            <a:r>
              <a:rPr lang="sl-SI" dirty="0"/>
              <a:t>rumenim cvetnim koškom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755577" y="328498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listi : </a:t>
            </a:r>
            <a:r>
              <a:rPr lang="sl-SI" dirty="0" err="1" smtClean="0"/>
              <a:t>nazobčeni</a:t>
            </a:r>
            <a:r>
              <a:rPr lang="sl-SI" dirty="0" smtClean="0"/>
              <a:t>, </a:t>
            </a:r>
            <a:r>
              <a:rPr lang="sl-SI" dirty="0"/>
              <a:t>rastejo čisto pri tleh</a:t>
            </a:r>
            <a:r>
              <a:rPr lang="sl-SI" dirty="0" smtClean="0"/>
              <a:t> 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4860032" y="478739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k</a:t>
            </a:r>
            <a:r>
              <a:rPr lang="sl-SI" b="1" dirty="0" smtClean="0"/>
              <a:t>orenika</a:t>
            </a:r>
            <a:r>
              <a:rPr lang="sl-SI" dirty="0" smtClean="0"/>
              <a:t> podobna korenu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899592" y="535745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družina</a:t>
            </a:r>
            <a:r>
              <a:rPr lang="sl-SI" dirty="0"/>
              <a:t> </a:t>
            </a:r>
            <a:r>
              <a:rPr lang="sl-SI" dirty="0" smtClean="0"/>
              <a:t>nebinovke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5196474" y="1947959"/>
            <a:ext cx="34799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 </a:t>
            </a:r>
            <a:r>
              <a:rPr lang="sl-SI" sz="1600" dirty="0"/>
              <a:t>I</a:t>
            </a:r>
            <a:r>
              <a:rPr lang="sl-SI" sz="1600" dirty="0" smtClean="0"/>
              <a:t>z </a:t>
            </a:r>
            <a:r>
              <a:rPr lang="sl-SI" sz="1600" dirty="0"/>
              <a:t>tistih cvetov, ki so oplojeni, se razvije puhasta »lučka«.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512034" y="4079513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okusen v solati, </a:t>
            </a:r>
            <a:r>
              <a:rPr lang="sl-SI" sz="1600" dirty="0" smtClean="0"/>
              <a:t>ima številne </a:t>
            </a:r>
            <a:r>
              <a:rPr lang="sl-SI" sz="1600" dirty="0"/>
              <a:t>zdravju ugodne </a:t>
            </a:r>
            <a:r>
              <a:rPr lang="sl-SI" sz="1600" dirty="0" smtClean="0"/>
              <a:t>učinke, u</a:t>
            </a:r>
            <a:r>
              <a:rPr lang="it-IT" sz="1600" dirty="0" err="1" smtClean="0"/>
              <a:t>žitni</a:t>
            </a:r>
            <a:r>
              <a:rPr lang="it-IT" sz="1600" dirty="0" smtClean="0"/>
              <a:t> </a:t>
            </a:r>
            <a:r>
              <a:rPr lang="it-IT" sz="1600" dirty="0"/>
              <a:t>so </a:t>
            </a:r>
            <a:r>
              <a:rPr lang="it-IT" sz="1600" dirty="0" err="1"/>
              <a:t>skoraj</a:t>
            </a:r>
            <a:r>
              <a:rPr lang="it-IT" sz="1600" dirty="0"/>
              <a:t> </a:t>
            </a:r>
            <a:r>
              <a:rPr lang="it-IT" sz="1600" dirty="0" err="1"/>
              <a:t>vsi</a:t>
            </a:r>
            <a:r>
              <a:rPr lang="it-IT" sz="1600" dirty="0"/>
              <a:t> deli </a:t>
            </a:r>
            <a:r>
              <a:rPr lang="it-IT" sz="1600" dirty="0" err="1"/>
              <a:t>rastline</a:t>
            </a:r>
            <a:endParaRPr lang="sl-SI" sz="16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5580112" y="2832678"/>
            <a:ext cx="260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 </a:t>
            </a:r>
            <a:r>
              <a:rPr lang="sl-SI" sz="1600" b="1" dirty="0"/>
              <a:t>cvet :</a:t>
            </a:r>
            <a:r>
              <a:rPr lang="sl-SI" sz="1600" dirty="0" smtClean="0"/>
              <a:t>rumene </a:t>
            </a:r>
            <a:r>
              <a:rPr lang="sl-SI" sz="1600" dirty="0"/>
              <a:t>barve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4546945" y="566124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raste </a:t>
            </a:r>
            <a:r>
              <a:rPr lang="pt-BR" dirty="0" smtClean="0"/>
              <a:t>od </a:t>
            </a:r>
            <a:r>
              <a:rPr lang="pt-BR" dirty="0"/>
              <a:t>marca do </a:t>
            </a:r>
            <a:r>
              <a:rPr lang="pt-BR" dirty="0" smtClean="0"/>
              <a:t>novembra</a:t>
            </a:r>
            <a:r>
              <a:rPr lang="sl-SI" dirty="0" smtClean="0"/>
              <a:t>, čas cvetenja - druga polovica aprila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6491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/>
          <a:lstStyle/>
          <a:p>
            <a:r>
              <a:rPr lang="sl-SI" dirty="0" smtClean="0"/>
              <a:t>S pomočjo zapisanega (prebranega) miselnega vzorca zapiši opis kot besedilo. </a:t>
            </a:r>
          </a:p>
          <a:p>
            <a:r>
              <a:rPr lang="sl-SI" dirty="0" smtClean="0"/>
              <a:t>Lahko dodaš še kaj, kar si o regratu prebral, slišal, opazil.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662" y="3356992"/>
            <a:ext cx="3300366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omlad na krožniku: regrat, trobentice in čemaž - Dober T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3664903" cy="1840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0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kanje">
  <a:themeElements>
    <a:clrScheme name="Stek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k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tek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191</TotalTime>
  <Words>304</Words>
  <Application>Microsoft Office PowerPoint</Application>
  <PresentationFormat>Diaprojekcija na zaslonu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Stekanje</vt:lpstr>
      <vt:lpstr>Opis rastline</vt:lpstr>
      <vt:lpstr>Solzice</vt:lpstr>
      <vt:lpstr>Opis rastline </vt:lpstr>
      <vt:lpstr>PowerPointova predstavitev</vt:lpstr>
      <vt:lpstr>PowerPointova predstavitev</vt:lpstr>
      <vt:lpstr>PowerPointova predstavitev</vt:lpstr>
      <vt:lpstr>Opis rastline</vt:lpstr>
      <vt:lpstr>PowerPointova predstavitev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Opis rastline</dc:title>
  <dc:creator>Simona</dc:creator>
  <cp:lastModifiedBy>Simona</cp:lastModifiedBy>
  <cp:revision>20</cp:revision>
  <dcterms:created xsi:type="dcterms:W3CDTF">2020-03-27T08:54:05Z</dcterms:created>
  <dcterms:modified xsi:type="dcterms:W3CDTF">2020-03-28T18:47:17Z</dcterms:modified>
</cp:coreProperties>
</file>