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65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1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37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6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0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8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38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1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0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2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18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986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A14F9-5313-47A9-B1E8-8DB519DA56F9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4F338A-207D-45DE-A717-F48E8B057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80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321C-EBE0-4313-BCC1-853510F6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612656"/>
            <a:ext cx="6815669" cy="1515533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Srednjeveška mesta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1FD21-6183-4FD0-8F5A-316F481A2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998679" cy="1780032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  </a:t>
            </a:r>
          </a:p>
          <a:p>
            <a:endParaRPr lang="sl-SI" dirty="0"/>
          </a:p>
          <a:p>
            <a:endParaRPr lang="sl-SI" dirty="0"/>
          </a:p>
          <a:p>
            <a:pPr algn="l"/>
            <a:r>
              <a:rPr lang="sl-SI" dirty="0"/>
              <a:t>Srednjeveška Škofja Loka                   … in danes.</a:t>
            </a:r>
          </a:p>
          <a:p>
            <a:pPr algn="l"/>
            <a:r>
              <a:rPr lang="sl-SI" dirty="0"/>
              <a:t>kot jo je videl Valvasor …</a:t>
            </a:r>
          </a:p>
        </p:txBody>
      </p:sp>
      <p:pic>
        <p:nvPicPr>
          <p:cNvPr id="5" name="Picture 4" descr="A picture containing outdoor, photo, building, tree&#10;&#10;Description automatically generated">
            <a:extLst>
              <a:ext uri="{FF2B5EF4-FFF2-40B4-BE49-F238E27FC236}">
                <a16:creationId xmlns:a16="http://schemas.microsoft.com/office/drawing/2014/main" id="{FAD05CAA-8E21-466E-A910-FD59E4BE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7" y="2947885"/>
            <a:ext cx="3121152" cy="1780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90B2D-77CE-48AC-B688-8D8E07C3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90" y="3837901"/>
            <a:ext cx="253400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E3B2-08E3-4AE2-9DB8-DA3C3191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Preveri odgovore na vprašanja prejšnje 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8AA9A-7597-47A4-AF30-89D355B9B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303" y="2783797"/>
            <a:ext cx="615400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7676F8-6332-4A9E-AFB5-324A8C3E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25" y="2185183"/>
            <a:ext cx="4575782" cy="3690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99933-70CF-4F10-90AA-764CD709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Gradnja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474F1-1B4E-46D8-98E3-CAA8EC9F343B}"/>
              </a:ext>
            </a:extLst>
          </p:cNvPr>
          <p:cNvCxnSpPr>
            <a:cxnSpLocks/>
          </p:cNvCxnSpPr>
          <p:nvPr/>
        </p:nvCxnSpPr>
        <p:spPr>
          <a:xfrm>
            <a:off x="4536196" y="4000961"/>
            <a:ext cx="2231927" cy="29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9815E3-F8D5-4187-9036-829EC8CC47E2}"/>
              </a:ext>
            </a:extLst>
          </p:cNvPr>
          <p:cNvCxnSpPr>
            <a:cxnSpLocks/>
          </p:cNvCxnSpPr>
          <p:nvPr/>
        </p:nvCxnSpPr>
        <p:spPr>
          <a:xfrm flipV="1">
            <a:off x="2814856" y="2719754"/>
            <a:ext cx="3281144" cy="78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D8656-7218-45E0-9891-69071C558ED2}"/>
              </a:ext>
            </a:extLst>
          </p:cNvPr>
          <p:cNvCxnSpPr>
            <a:cxnSpLocks/>
          </p:cNvCxnSpPr>
          <p:nvPr/>
        </p:nvCxnSpPr>
        <p:spPr>
          <a:xfrm>
            <a:off x="4275015" y="4642338"/>
            <a:ext cx="2618852" cy="1216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348596-6970-4504-B9D8-5B93EB764643}"/>
              </a:ext>
            </a:extLst>
          </p:cNvPr>
          <p:cNvSpPr txBox="1"/>
          <p:nvPr/>
        </p:nvSpPr>
        <p:spPr>
          <a:xfrm>
            <a:off x="6216071" y="2524749"/>
            <a:ext cx="96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cerkev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449314-84DF-486C-AA21-FF0C7D594A4C}"/>
              </a:ext>
            </a:extLst>
          </p:cNvPr>
          <p:cNvSpPr txBox="1"/>
          <p:nvPr/>
        </p:nvSpPr>
        <p:spPr>
          <a:xfrm>
            <a:off x="6700980" y="3778838"/>
            <a:ext cx="198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mestno obzidje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2CDDFC-A0DB-4C0A-B919-78880691D42C}"/>
              </a:ext>
            </a:extLst>
          </p:cNvPr>
          <p:cNvSpPr txBox="1"/>
          <p:nvPr/>
        </p:nvSpPr>
        <p:spPr>
          <a:xfrm>
            <a:off x="6866157" y="5612633"/>
            <a:ext cx="45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mestna vrata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l-SI" dirty="0">
                <a:sym typeface="Wingdings" panose="05000000000000000000" pitchFamily="2" charset="2"/>
              </a:rPr>
              <a:t>edini vhod v mesto</a:t>
            </a:r>
            <a:endParaRPr lang="sl-SI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ED808-2FC0-41F9-8D5D-09DEE953B242}"/>
              </a:ext>
            </a:extLst>
          </p:cNvPr>
          <p:cNvSpPr/>
          <p:nvPr/>
        </p:nvSpPr>
        <p:spPr>
          <a:xfrm>
            <a:off x="8682181" y="2855851"/>
            <a:ext cx="2678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Mesta so bila različno velika. Imela so od nekaj sto do več tisoč prebivalcev. </a:t>
            </a:r>
          </a:p>
        </p:txBody>
      </p:sp>
    </p:spTree>
    <p:extLst>
      <p:ext uri="{BB962C8B-B14F-4D97-AF65-F5344CB8AC3E}">
        <p14:creationId xmlns:p14="http://schemas.microsoft.com/office/powerpoint/2010/main" val="287682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C585-91FD-4107-AC3E-3B36C929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57504"/>
          </a:xfrm>
        </p:spPr>
        <p:txBody>
          <a:bodyPr/>
          <a:lstStyle/>
          <a:p>
            <a:r>
              <a:rPr lang="sl-SI" dirty="0">
                <a:solidFill>
                  <a:srgbClr val="00B0F0"/>
                </a:solidFill>
              </a:rPr>
              <a:t>Stavbe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AAF306-EBB4-4921-A438-C3BAC1A9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9236"/>
            <a:ext cx="9899072" cy="332663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bile so lesene                                                                                                      požar</a:t>
            </a:r>
          </a:p>
          <a:p>
            <a:r>
              <a:rPr lang="sl-SI" dirty="0"/>
              <a:t>tesno skupaj</a:t>
            </a:r>
          </a:p>
          <a:p>
            <a:r>
              <a:rPr lang="sl-SI" dirty="0"/>
              <a:t>                        </a:t>
            </a:r>
            <a:r>
              <a:rPr lang="sl-SI" dirty="0">
                <a:solidFill>
                  <a:srgbClr val="00B0F0"/>
                </a:solidFill>
              </a:rPr>
              <a:t>večnadstropne                                                                       </a:t>
            </a:r>
          </a:p>
          <a:p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b="1" i="1" dirty="0"/>
              <a:t>v pritličju </a:t>
            </a:r>
            <a:r>
              <a:rPr lang="sl-SI" dirty="0"/>
              <a:t>so bile delavnice,              </a:t>
            </a:r>
            <a:r>
              <a:rPr lang="sl-SI" b="1" i="1" dirty="0"/>
              <a:t>v zgornjih nadstropjih </a:t>
            </a:r>
            <a:r>
              <a:rPr lang="sl-SI" dirty="0"/>
              <a:t>pa                                                   	trgovine, gostilnice                    stanovanjski  prostori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</a:t>
            </a:r>
          </a:p>
          <a:p>
            <a:pPr marL="0" indent="0">
              <a:buNone/>
            </a:pPr>
            <a:r>
              <a:rPr lang="sl-SI" dirty="0"/>
              <a:t>								</a:t>
            </a:r>
          </a:p>
          <a:p>
            <a:endParaRPr lang="sl-SI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46999-59BE-4818-99ED-0009DAF41512}"/>
              </a:ext>
            </a:extLst>
          </p:cNvPr>
          <p:cNvCxnSpPr/>
          <p:nvPr/>
        </p:nvCxnSpPr>
        <p:spPr>
          <a:xfrm>
            <a:off x="3232727" y="2640477"/>
            <a:ext cx="988291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6D276D-B8FC-4052-879A-CC5961CD2A65}"/>
              </a:ext>
            </a:extLst>
          </p:cNvPr>
          <p:cNvCxnSpPr>
            <a:cxnSpLocks/>
          </p:cNvCxnSpPr>
          <p:nvPr/>
        </p:nvCxnSpPr>
        <p:spPr>
          <a:xfrm flipV="1">
            <a:off x="3080327" y="2936331"/>
            <a:ext cx="1140691" cy="284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9E5C49-ADC4-4267-B3F8-7F857A4D3839}"/>
              </a:ext>
            </a:extLst>
          </p:cNvPr>
          <p:cNvSpPr txBox="1"/>
          <p:nvPr/>
        </p:nvSpPr>
        <p:spPr>
          <a:xfrm>
            <a:off x="4274126" y="2675651"/>
            <a:ext cx="14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pogosti požari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8C7AB2-6C36-4E63-8B5F-186AACCD174F}"/>
              </a:ext>
            </a:extLst>
          </p:cNvPr>
          <p:cNvCxnSpPr>
            <a:cxnSpLocks/>
          </p:cNvCxnSpPr>
          <p:nvPr/>
        </p:nvCxnSpPr>
        <p:spPr>
          <a:xfrm flipH="1">
            <a:off x="3001818" y="3637652"/>
            <a:ext cx="822036" cy="44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9EF53-9A37-4323-B806-B41FBC17C55F}"/>
              </a:ext>
            </a:extLst>
          </p:cNvPr>
          <p:cNvCxnSpPr>
            <a:cxnSpLocks/>
          </p:cNvCxnSpPr>
          <p:nvPr/>
        </p:nvCxnSpPr>
        <p:spPr>
          <a:xfrm>
            <a:off x="4401126" y="3654582"/>
            <a:ext cx="863601" cy="3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687097EA-3DFB-4901-8E0E-368B2ED0D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82" y="3429000"/>
            <a:ext cx="2057400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F73B81-F84E-4F43-90B0-1551C514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015" y="1221385"/>
            <a:ext cx="2292929" cy="1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7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218E-7561-4F64-973A-D375F999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Ulice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E6D-046F-41DA-B2AB-2B4ED002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2218"/>
            <a:ext cx="9601196" cy="3690936"/>
          </a:xfrm>
        </p:spPr>
        <p:txBody>
          <a:bodyPr/>
          <a:lstStyle/>
          <a:p>
            <a:r>
              <a:rPr lang="sl-SI" dirty="0"/>
              <a:t>Mesta niso bila čista: odpadke so metali kar na ulico.</a:t>
            </a:r>
          </a:p>
          <a:p>
            <a:r>
              <a:rPr lang="sl-SI" dirty="0"/>
              <a:t>Po ulicah so plavale odplake</a:t>
            </a:r>
            <a:r>
              <a:rPr lang="sl-SI" dirty="0">
                <a:solidFill>
                  <a:srgbClr val="FF0000"/>
                </a:solidFill>
              </a:rPr>
              <a:t>*</a:t>
            </a:r>
            <a:r>
              <a:rPr lang="sl-SI" dirty="0"/>
              <a:t>.</a:t>
            </a:r>
          </a:p>
          <a:p>
            <a:r>
              <a:rPr lang="sl-SI" dirty="0"/>
              <a:t>Zaradi umazanije so pogosto izbruhnile </a:t>
            </a:r>
            <a:r>
              <a:rPr lang="sl-SI" dirty="0">
                <a:solidFill>
                  <a:schemeClr val="accent4"/>
                </a:solidFill>
              </a:rPr>
              <a:t>nalezljive bolezni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</a:t>
            </a:r>
            <a:r>
              <a:rPr lang="sl-SI" dirty="0">
                <a:solidFill>
                  <a:srgbClr val="7030A0"/>
                </a:solidFill>
              </a:rPr>
              <a:t>kuga</a:t>
            </a:r>
            <a:r>
              <a:rPr lang="sl-SI" dirty="0"/>
              <a:t> (</a:t>
            </a:r>
            <a:r>
              <a:rPr lang="en-US" dirty="0"/>
              <a:t>=</a:t>
            </a:r>
            <a:r>
              <a:rPr lang="sl-SI" dirty="0"/>
              <a:t>črna smrt)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609AC8-57D4-4876-BB11-448B58AABC52}"/>
              </a:ext>
            </a:extLst>
          </p:cNvPr>
          <p:cNvCxnSpPr>
            <a:cxnSpLocks/>
          </p:cNvCxnSpPr>
          <p:nvPr/>
        </p:nvCxnSpPr>
        <p:spPr>
          <a:xfrm flipH="1">
            <a:off x="6604001" y="3833091"/>
            <a:ext cx="424872" cy="715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EAEA3-60A3-4751-9189-182146F1FB14}"/>
              </a:ext>
            </a:extLst>
          </p:cNvPr>
          <p:cNvSpPr/>
          <p:nvPr/>
        </p:nvSpPr>
        <p:spPr>
          <a:xfrm>
            <a:off x="6427355" y="57138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*</a:t>
            </a:r>
            <a:r>
              <a:rPr lang="sl-SI" dirty="0"/>
              <a:t>ODPLAKE: ostanki iz gospodinjstev, stranišč, hlevov</a:t>
            </a:r>
          </a:p>
        </p:txBody>
      </p:sp>
    </p:spTree>
    <p:extLst>
      <p:ext uri="{BB962C8B-B14F-4D97-AF65-F5344CB8AC3E}">
        <p14:creationId xmlns:p14="http://schemas.microsoft.com/office/powerpoint/2010/main" val="381882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ABD1-48AA-4268-913F-9D96CBE8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Kuga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A460-DD25-42F5-911D-38CC6255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9533"/>
            <a:ext cx="9601196" cy="3906612"/>
          </a:xfrm>
        </p:spPr>
        <p:txBody>
          <a:bodyPr/>
          <a:lstStyle/>
          <a:p>
            <a:r>
              <a:rPr lang="sl-SI" dirty="0"/>
              <a:t>Rekli so ji tudi črna smrt (po telesu so se okuženim pojavile črne lise).</a:t>
            </a:r>
          </a:p>
          <a:p>
            <a:r>
              <a:rPr lang="sl-SI" dirty="0"/>
              <a:t>Huda nalezljiva bolezen.</a:t>
            </a:r>
          </a:p>
          <a:p>
            <a:r>
              <a:rPr lang="sl-SI" dirty="0">
                <a:sym typeface="Wingdings" panose="05000000000000000000" pitchFamily="2" charset="2"/>
              </a:rPr>
              <a:t>Širila se je preko ugrizov bolh, ki so jih prenašale podgane, ki jih je bilo zaradi umazanije zelo veliko po mestih.</a:t>
            </a:r>
          </a:p>
          <a:p>
            <a:r>
              <a:rPr lang="sl-SI" dirty="0">
                <a:sym typeface="Wingdings" panose="05000000000000000000" pitchFamily="2" charset="2"/>
              </a:rPr>
              <a:t>                       Ljudje so nosili take maske, ki so bile napolnjene s snovmi, ki 					naj bi odganjale kugo. Ni bila učinkovita.     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C6B7947-12B6-4946-96FC-725EEBAE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73" y="4382839"/>
            <a:ext cx="1700244" cy="2051212"/>
          </a:xfrm>
          <a:prstGeom prst="rect">
            <a:avLst/>
          </a:prstGeom>
        </p:spPr>
      </p:pic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9E41190C-FEEC-4A44-BC18-3070DB728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4" y="2852664"/>
            <a:ext cx="1179945" cy="6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567D-0233-43BD-8EDC-3EF0295E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Sejmi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CDD10F-7025-4815-A4C2-CE12D6363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92" y="2514120"/>
            <a:ext cx="5355035" cy="3317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7074F8-01A7-4082-A098-E40ACF92F2A2}"/>
              </a:ext>
            </a:extLst>
          </p:cNvPr>
          <p:cNvSpPr txBox="1"/>
          <p:nvPr/>
        </p:nvSpPr>
        <p:spPr>
          <a:xfrm>
            <a:off x="7139709" y="3059668"/>
            <a:ext cx="363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mestnih ulicah je bilo zelo živahno, predvsem takrat, ko je bil sejem.</a:t>
            </a:r>
          </a:p>
        </p:txBody>
      </p:sp>
    </p:spTree>
    <p:extLst>
      <p:ext uri="{BB962C8B-B14F-4D97-AF65-F5344CB8AC3E}">
        <p14:creationId xmlns:p14="http://schemas.microsoft.com/office/powerpoint/2010/main" val="106939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46E-D9A4-4468-BFD9-396A3130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9016"/>
            <a:ext cx="9601196" cy="1227016"/>
          </a:xfrm>
        </p:spPr>
        <p:txBody>
          <a:bodyPr/>
          <a:lstStyle/>
          <a:p>
            <a:r>
              <a:rPr lang="sl-SI" dirty="0"/>
              <a:t>Zapiši v zvezek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2E83-6721-46E5-8337-64F9138D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Srednejveška mesta</a:t>
            </a:r>
          </a:p>
          <a:p>
            <a:pPr lvl="0"/>
            <a:r>
              <a:rPr lang="sl-SI" dirty="0"/>
              <a:t>1. Mesta so bila različno velika.</a:t>
            </a:r>
          </a:p>
          <a:p>
            <a:pPr lvl="0"/>
            <a:r>
              <a:rPr lang="sl-SI" dirty="0"/>
              <a:t>2. Imela so ozidje (za obrambo), cerkev, mestno hišo in mestna vrata. </a:t>
            </a:r>
          </a:p>
          <a:p>
            <a:pPr lvl="0"/>
            <a:r>
              <a:rPr lang="sl-SI" dirty="0"/>
              <a:t>3. Hiše so bile </a:t>
            </a:r>
            <a:r>
              <a:rPr lang="sl-SI" dirty="0">
                <a:solidFill>
                  <a:srgbClr val="FF0000"/>
                </a:solidFill>
              </a:rPr>
              <a:t>lesene</a:t>
            </a:r>
            <a:r>
              <a:rPr lang="sl-SI" dirty="0"/>
              <a:t> in grajene</a:t>
            </a:r>
            <a:r>
              <a:rPr lang="sl-SI" dirty="0">
                <a:solidFill>
                  <a:srgbClr val="FF0000"/>
                </a:solidFill>
              </a:rPr>
              <a:t> tesno skupaj</a:t>
            </a:r>
            <a:r>
              <a:rPr lang="sl-SI" dirty="0"/>
              <a:t>. Zaradi tega so se pogosto zanetili </a:t>
            </a:r>
            <a:r>
              <a:rPr lang="sl-SI" dirty="0">
                <a:solidFill>
                  <a:srgbClr val="FF0000"/>
                </a:solidFill>
              </a:rPr>
              <a:t>požari</a:t>
            </a:r>
            <a:r>
              <a:rPr lang="sl-SI" dirty="0"/>
              <a:t>, ki so se hitro širili.</a:t>
            </a:r>
          </a:p>
          <a:p>
            <a:pPr lvl="0"/>
            <a:r>
              <a:rPr lang="sl-SI" dirty="0"/>
              <a:t>4.                                Hiše so bile </a:t>
            </a:r>
            <a:r>
              <a:rPr lang="sl-SI" dirty="0">
                <a:solidFill>
                  <a:srgbClr val="FF0000"/>
                </a:solidFill>
              </a:rPr>
              <a:t>večnadstropne</a:t>
            </a:r>
            <a:r>
              <a:rPr lang="sl-SI" dirty="0"/>
              <a:t>.</a:t>
            </a:r>
            <a:r>
              <a:rPr lang="sl-SI" dirty="0">
                <a:solidFill>
                  <a:srgbClr val="00B0F0"/>
                </a:solidFill>
              </a:rPr>
              <a:t>                                                                </a:t>
            </a:r>
          </a:p>
          <a:p>
            <a:pPr marL="0" lvl="0" indent="0">
              <a:buNone/>
            </a:pPr>
            <a:r>
              <a:rPr lang="sl-SI" b="1" i="1" dirty="0">
                <a:solidFill>
                  <a:srgbClr val="00B0F0"/>
                </a:solidFill>
              </a:rPr>
              <a:t>     </a:t>
            </a:r>
            <a:r>
              <a:rPr lang="sl-SI" b="1" i="1" dirty="0">
                <a:solidFill>
                  <a:schemeClr val="tx1"/>
                </a:solidFill>
              </a:rPr>
              <a:t>P</a:t>
            </a:r>
            <a:r>
              <a:rPr lang="sl-SI" b="1" i="1" dirty="0"/>
              <a:t>ritličje: </a:t>
            </a:r>
            <a:r>
              <a:rPr lang="sl-SI" dirty="0"/>
              <a:t>delavnice, trgovine, gostilnice.        </a:t>
            </a:r>
            <a:r>
              <a:rPr lang="sl-SI" b="1" i="1" dirty="0"/>
              <a:t>Zgornja nadstropja: </a:t>
            </a:r>
            <a:r>
              <a:rPr lang="sl-SI" dirty="0"/>
              <a:t>stanovanjski  prostori                 </a:t>
            </a:r>
          </a:p>
          <a:p>
            <a:pPr lvl="0"/>
            <a:r>
              <a:rPr lang="sl-SI" dirty="0"/>
              <a:t>5. Mesta niso bila čista. Odpadke so metali kar na ulice. Po ulicah so plavale odplake. Zaradi tega so pogoto izbruhnile nalezljive bolezni.</a:t>
            </a:r>
          </a:p>
          <a:p>
            <a:pPr lvl="0"/>
            <a:r>
              <a:rPr lang="sl-SI" dirty="0"/>
              <a:t>6. Zelo huda bolezen je bila kuga (črna smrt), ki se je širila z ugrizi bolh, ki so jih prenašale podgane.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0A7844-02D7-40C0-8E67-949C6FA11816}"/>
              </a:ext>
            </a:extLst>
          </p:cNvPr>
          <p:cNvCxnSpPr/>
          <p:nvPr/>
        </p:nvCxnSpPr>
        <p:spPr>
          <a:xfrm flipH="1">
            <a:off x="4626708" y="4138246"/>
            <a:ext cx="109415" cy="156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3A2B48-BCAD-4461-BEE7-C172803DAB18}"/>
              </a:ext>
            </a:extLst>
          </p:cNvPr>
          <p:cNvCxnSpPr>
            <a:cxnSpLocks/>
          </p:cNvCxnSpPr>
          <p:nvPr/>
        </p:nvCxnSpPr>
        <p:spPr>
          <a:xfrm>
            <a:off x="5337908" y="4106984"/>
            <a:ext cx="179753" cy="18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7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351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Srednjeveška mesta</vt:lpstr>
      <vt:lpstr>Preveri odgovore na vprašanja prejšnje ure</vt:lpstr>
      <vt:lpstr>Gradnja</vt:lpstr>
      <vt:lpstr>Stavbe</vt:lpstr>
      <vt:lpstr>Ulice</vt:lpstr>
      <vt:lpstr>Kuga</vt:lpstr>
      <vt:lpstr>Sejmi</vt:lpstr>
      <vt:lpstr>Zapiši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Srednjeveška mesta</dc:title>
  <dc:creator>Marjeta Kuhar</dc:creator>
  <cp:lastModifiedBy>Marjeta Kuhar</cp:lastModifiedBy>
  <cp:revision>11</cp:revision>
  <dcterms:created xsi:type="dcterms:W3CDTF">2020-03-28T13:52:07Z</dcterms:created>
  <dcterms:modified xsi:type="dcterms:W3CDTF">2020-03-28T15:22:44Z</dcterms:modified>
</cp:coreProperties>
</file>