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62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600" dirty="0"/>
              <a:t>ŠTEVILSKI IZRAZI Z OKLEPAJI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3600" dirty="0"/>
              <a:t>DZ STR. 54, 55</a:t>
            </a:r>
          </a:p>
          <a:p>
            <a:r>
              <a:rPr lang="sl-SI" sz="3600" dirty="0">
                <a:solidFill>
                  <a:srgbClr val="FF0000"/>
                </a:solidFill>
              </a:rPr>
              <a:t>Za 2 uri</a:t>
            </a:r>
          </a:p>
          <a:p>
            <a:endParaRPr lang="sl-SI" sz="3600" dirty="0"/>
          </a:p>
          <a:p>
            <a:endParaRPr lang="sl-SI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7" y="232755"/>
            <a:ext cx="4614635" cy="38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12787-B4DD-4E87-B39B-8C16652EB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7909"/>
            <a:ext cx="10131425" cy="5533292"/>
          </a:xfrm>
        </p:spPr>
        <p:txBody>
          <a:bodyPr/>
          <a:lstStyle/>
          <a:p>
            <a:r>
              <a:rPr lang="sl-SI" dirty="0"/>
              <a:t>Najprej preveri naloge, ki si jih reševal-la včeraj. Če ne veš, zakaj takšen rezultat, vprašaj razredničarko.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CDD5C-E30E-4964-B62C-3B79CB39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4" y="1244323"/>
            <a:ext cx="6335009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5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97033" y="648392"/>
            <a:ext cx="102329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75000"/>
                  </a:schemeClr>
                </a:solidFill>
              </a:rPr>
              <a:t>Preveri še račune deljenja.</a:t>
            </a:r>
          </a:p>
          <a:p>
            <a:r>
              <a:rPr lang="sl-SI" sz="3200" dirty="0"/>
              <a:t>843 : 7 =  120, 3 ost.       P: 120 * 7 </a:t>
            </a:r>
            <a:r>
              <a:rPr lang="en-US" sz="3200" dirty="0"/>
              <a:t>= 840      840 + 3=843</a:t>
            </a:r>
            <a:endParaRPr lang="sl-SI" sz="3200" dirty="0"/>
          </a:p>
          <a:p>
            <a:endParaRPr lang="sl-SI" sz="3200" dirty="0"/>
          </a:p>
          <a:p>
            <a:r>
              <a:rPr lang="sl-SI" sz="3200" dirty="0"/>
              <a:t>604 : 3 = </a:t>
            </a:r>
            <a:r>
              <a:rPr lang="en-US" sz="3200" dirty="0"/>
              <a:t>201,  1 </a:t>
            </a:r>
            <a:r>
              <a:rPr lang="en-US" sz="3200" dirty="0" err="1"/>
              <a:t>ost</a:t>
            </a:r>
            <a:r>
              <a:rPr lang="en-US" sz="3200" dirty="0"/>
              <a:t>.</a:t>
            </a:r>
            <a:r>
              <a:rPr lang="sl-SI" sz="3200" dirty="0"/>
              <a:t>       P:</a:t>
            </a:r>
            <a:r>
              <a:rPr lang="en-US" sz="3200" dirty="0"/>
              <a:t> 201 * 3 = 603     603 + 1 = 604</a:t>
            </a:r>
            <a:endParaRPr lang="sl-SI" sz="3200" dirty="0"/>
          </a:p>
          <a:p>
            <a:endParaRPr lang="sl-SI" sz="3200" dirty="0"/>
          </a:p>
          <a:p>
            <a:r>
              <a:rPr lang="sl-SI" sz="3200" dirty="0"/>
              <a:t>973 : 8 =  </a:t>
            </a:r>
            <a:r>
              <a:rPr lang="en-US" sz="3200" dirty="0"/>
              <a:t>121,  5 </a:t>
            </a:r>
            <a:r>
              <a:rPr lang="en-US" sz="3200" dirty="0" err="1"/>
              <a:t>ost</a:t>
            </a:r>
            <a:r>
              <a:rPr lang="en-US" sz="3200" dirty="0"/>
              <a:t>.</a:t>
            </a:r>
            <a:r>
              <a:rPr lang="sl-SI" sz="3200" dirty="0"/>
              <a:t>       P:</a:t>
            </a:r>
            <a:r>
              <a:rPr lang="en-US" sz="3200" dirty="0"/>
              <a:t> 121 * 8 = 968    968 + 5 = 973</a:t>
            </a:r>
            <a:endParaRPr lang="sl-SI" sz="3200" dirty="0"/>
          </a:p>
          <a:p>
            <a:endParaRPr lang="sl-SI" sz="3200" dirty="0"/>
          </a:p>
          <a:p>
            <a:r>
              <a:rPr lang="sl-SI" sz="3200" dirty="0"/>
              <a:t>491 : 5 =</a:t>
            </a:r>
            <a:r>
              <a:rPr lang="en-US" sz="3200" dirty="0"/>
              <a:t> 98,  1 </a:t>
            </a:r>
            <a:r>
              <a:rPr lang="en-US" sz="3200" dirty="0" err="1"/>
              <a:t>ost</a:t>
            </a:r>
            <a:r>
              <a:rPr lang="en-US" sz="3200" dirty="0"/>
              <a:t>.</a:t>
            </a:r>
            <a:r>
              <a:rPr lang="sl-SI" sz="3200" dirty="0"/>
              <a:t>          P: </a:t>
            </a:r>
            <a:r>
              <a:rPr lang="en-US" sz="3200" dirty="0"/>
              <a:t>98 * 5 = 490    490 + 1 = 491</a:t>
            </a:r>
            <a:endParaRPr lang="sl-SI" sz="3200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09" y="4173415"/>
            <a:ext cx="1464516" cy="24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97033" y="648392"/>
            <a:ext cx="102329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VAJA DELA MOJSTRA!</a:t>
            </a:r>
          </a:p>
          <a:p>
            <a:pPr algn="ctr"/>
            <a:endParaRPr lang="sl-SI" sz="4000" dirty="0"/>
          </a:p>
          <a:p>
            <a:r>
              <a:rPr lang="sl-SI" sz="4000" dirty="0"/>
              <a:t>543 : 6 =                    P:</a:t>
            </a:r>
          </a:p>
          <a:p>
            <a:endParaRPr lang="sl-SI" sz="4000" dirty="0"/>
          </a:p>
          <a:p>
            <a:r>
              <a:rPr lang="sl-SI" sz="4000" dirty="0"/>
              <a:t>514 : 2 =                    P:</a:t>
            </a:r>
          </a:p>
          <a:p>
            <a:endParaRPr lang="sl-SI" sz="4000" dirty="0"/>
          </a:p>
          <a:p>
            <a:r>
              <a:rPr lang="sl-SI" sz="4000" dirty="0"/>
              <a:t>833 : 9 =                    P:</a:t>
            </a:r>
          </a:p>
          <a:p>
            <a:endParaRPr lang="sl-SI" sz="4000" dirty="0"/>
          </a:p>
          <a:p>
            <a:r>
              <a:rPr lang="sl-SI" sz="4000"/>
              <a:t>572 </a:t>
            </a:r>
            <a:r>
              <a:rPr lang="sl-SI" sz="4000" dirty="0"/>
              <a:t>: 5 =                    P: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12" y="3024117"/>
            <a:ext cx="2154514" cy="35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5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650" t="12482" r="18159" b="40838"/>
          <a:stretch/>
        </p:blipFill>
        <p:spPr>
          <a:xfrm>
            <a:off x="515389" y="914399"/>
            <a:ext cx="11022781" cy="45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2009" y="530229"/>
            <a:ext cx="2475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NE POZABI!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06" y="92265"/>
            <a:ext cx="9144000" cy="6090626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931960" y="6199515"/>
            <a:ext cx="701590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905250" algn="l"/>
              </a:tabLst>
            </a:pPr>
            <a:r>
              <a:rPr lang="sl-SI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VRSTNI RED RAČUNSKIH OPERACIJ</a:t>
            </a:r>
            <a:endParaRPr lang="sl-SI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je z besedilom 2"/>
          <p:cNvSpPr txBox="1">
            <a:spLocks noChangeArrowheads="1"/>
          </p:cNvSpPr>
          <p:nvPr/>
        </p:nvSpPr>
        <p:spPr bwMode="auto">
          <a:xfrm>
            <a:off x="2917767" y="924093"/>
            <a:ext cx="555055" cy="83127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l-SI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je z besedilom 2"/>
          <p:cNvSpPr txBox="1">
            <a:spLocks noChangeArrowheads="1"/>
          </p:cNvSpPr>
          <p:nvPr/>
        </p:nvSpPr>
        <p:spPr bwMode="auto">
          <a:xfrm>
            <a:off x="9208078" y="857592"/>
            <a:ext cx="709006" cy="75090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6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54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sl-SI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6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je z besedilom 2"/>
          <p:cNvSpPr txBox="1">
            <a:spLocks noChangeArrowheads="1"/>
          </p:cNvSpPr>
          <p:nvPr/>
        </p:nvSpPr>
        <p:spPr bwMode="auto">
          <a:xfrm>
            <a:off x="6700712" y="-124691"/>
            <a:ext cx="2199409" cy="75645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48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OKLEPAJI</a:t>
            </a:r>
            <a:r>
              <a:rPr lang="sl-SI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6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je z besedilom 2"/>
          <p:cNvSpPr txBox="1">
            <a:spLocks noChangeArrowheads="1"/>
          </p:cNvSpPr>
          <p:nvPr/>
        </p:nvSpPr>
        <p:spPr bwMode="auto">
          <a:xfrm>
            <a:off x="9917084" y="857592"/>
            <a:ext cx="540327" cy="75090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65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54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l-SI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6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je z besedilom 2"/>
          <p:cNvSpPr txBox="1">
            <a:spLocks noChangeArrowheads="1"/>
          </p:cNvSpPr>
          <p:nvPr/>
        </p:nvSpPr>
        <p:spPr bwMode="auto">
          <a:xfrm>
            <a:off x="3472822" y="750908"/>
            <a:ext cx="558851" cy="96427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9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922713"/>
            <a:ext cx="10131425" cy="802332"/>
          </a:xfrm>
        </p:spPr>
        <p:txBody>
          <a:bodyPr>
            <a:normAutofit fontScale="90000"/>
          </a:bodyPr>
          <a:lstStyle/>
          <a:p>
            <a:pPr algn="ctr"/>
            <a:br>
              <a:rPr lang="sl-SI" dirty="0"/>
            </a:br>
            <a:r>
              <a:rPr lang="sl-SI" dirty="0"/>
              <a:t>  </a:t>
            </a:r>
            <a:r>
              <a:rPr lang="sl-SI" sz="4400" b="1" dirty="0">
                <a:solidFill>
                  <a:srgbClr val="FF0000"/>
                </a:solidFill>
              </a:rPr>
              <a:t>ŠTEVILSKI IZRAZI Z OKLEPAJI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dirty="0"/>
              <a:t>Če v izrazu nastopajo oklepaji, izračunamo najprej dele izrazov v oklepajih (dvakrat podčrtano), potem množenje/deljenje (enkrat podčrtano) in nazadnje seštevanje/odštevanje.</a:t>
            </a:r>
          </a:p>
          <a:p>
            <a:pPr marL="0" indent="0">
              <a:buNone/>
            </a:pPr>
            <a:r>
              <a:rPr lang="sl-SI" sz="3200" dirty="0"/>
              <a:t> </a:t>
            </a:r>
          </a:p>
          <a:p>
            <a:pPr marL="0" indent="0">
              <a:buNone/>
            </a:pPr>
            <a:r>
              <a:rPr lang="sl-SI" sz="3200" dirty="0"/>
              <a:t>Primer: (</a:t>
            </a:r>
            <a:r>
              <a:rPr lang="sl-SI" sz="3200" u="dbl" dirty="0"/>
              <a:t>50 – 30</a:t>
            </a:r>
            <a:r>
              <a:rPr lang="sl-SI" sz="3200" dirty="0"/>
              <a:t>) : </a:t>
            </a:r>
            <a:r>
              <a:rPr lang="sl-SI" sz="3200" u="sng" dirty="0"/>
              <a:t>4</a:t>
            </a:r>
            <a:r>
              <a:rPr lang="sl-SI" sz="3200" dirty="0"/>
              <a:t> + (</a:t>
            </a:r>
            <a:r>
              <a:rPr lang="sl-SI" sz="3200" u="dbl" dirty="0"/>
              <a:t>12 – 3</a:t>
            </a:r>
            <a:r>
              <a:rPr lang="sl-SI" sz="3200" dirty="0"/>
              <a:t>) – </a:t>
            </a:r>
            <a:r>
              <a:rPr lang="sl-SI" sz="3200" u="sng" dirty="0"/>
              <a:t>5 ∙ 2</a:t>
            </a:r>
            <a:r>
              <a:rPr lang="sl-SI" sz="3200" dirty="0"/>
              <a:t> – 1 = </a:t>
            </a:r>
            <a:r>
              <a:rPr lang="sl-SI" sz="3200" u="dbl" dirty="0"/>
              <a:t>20</a:t>
            </a:r>
            <a:r>
              <a:rPr lang="sl-SI" sz="3200" dirty="0"/>
              <a:t> : </a:t>
            </a:r>
            <a:r>
              <a:rPr lang="sl-SI" sz="3200" u="sng" dirty="0"/>
              <a:t>4</a:t>
            </a:r>
            <a:r>
              <a:rPr lang="sl-SI" sz="3200" dirty="0"/>
              <a:t> + </a:t>
            </a:r>
            <a:r>
              <a:rPr lang="sl-SI" sz="3200" u="dbl" dirty="0"/>
              <a:t>9</a:t>
            </a:r>
            <a:r>
              <a:rPr lang="sl-SI" sz="3200" dirty="0"/>
              <a:t> – </a:t>
            </a:r>
            <a:r>
              <a:rPr lang="sl-SI" sz="3200" u="sng" dirty="0"/>
              <a:t>5 ∙ 2 </a:t>
            </a:r>
            <a:r>
              <a:rPr lang="sl-SI" sz="3200" dirty="0"/>
              <a:t>– 1 = </a:t>
            </a:r>
            <a:r>
              <a:rPr lang="sl-SI" sz="3200" u="sng" dirty="0"/>
              <a:t>5</a:t>
            </a:r>
            <a:r>
              <a:rPr lang="sl-SI" sz="3200" dirty="0"/>
              <a:t> + </a:t>
            </a:r>
            <a:r>
              <a:rPr lang="sl-SI" sz="3200" u="dbl" dirty="0"/>
              <a:t>9</a:t>
            </a:r>
            <a:r>
              <a:rPr lang="sl-SI" sz="3200" dirty="0"/>
              <a:t> – </a:t>
            </a:r>
            <a:r>
              <a:rPr lang="sl-SI" sz="3200" u="sng" dirty="0"/>
              <a:t>10</a:t>
            </a:r>
            <a:r>
              <a:rPr lang="sl-SI" sz="3200" dirty="0"/>
              <a:t> – 1 = 3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31025" y="290945"/>
            <a:ext cx="32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ZAPIS V ZVEZEK:</a:t>
            </a:r>
          </a:p>
        </p:txBody>
      </p:sp>
    </p:spTree>
    <p:extLst>
      <p:ext uri="{BB962C8B-B14F-4D97-AF65-F5344CB8AC3E}">
        <p14:creationId xmlns:p14="http://schemas.microsoft.com/office/powerpoint/2010/main" val="216073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7364" y="789710"/>
            <a:ext cx="10131425" cy="276413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Sedaj reši naloge v </a:t>
            </a:r>
            <a:r>
              <a:rPr lang="sl-SI" dirty="0" err="1"/>
              <a:t>dz</a:t>
            </a:r>
            <a:r>
              <a:rPr lang="sl-SI" dirty="0"/>
              <a:t> Str. 54, 55.</a:t>
            </a:r>
            <a:br>
              <a:rPr lang="sl-SI" dirty="0"/>
            </a:br>
            <a:r>
              <a:rPr lang="sl-SI" dirty="0"/>
              <a:t>Ne pozabi na podčrtovanje. </a:t>
            </a:r>
            <a:br>
              <a:rPr lang="sl-SI" dirty="0"/>
            </a:br>
            <a:r>
              <a:rPr lang="sl-SI" dirty="0"/>
              <a:t>Pri 5. nalogi, kjer se le da, zapiši številski izraz.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7916" t="10098" r="17576" b="8760"/>
          <a:stretch/>
        </p:blipFill>
        <p:spPr>
          <a:xfrm>
            <a:off x="6757352" y="3676578"/>
            <a:ext cx="3873731" cy="274084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172095" y="4256116"/>
            <a:ext cx="52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Če želiš lahko rešiš tudi nalogo v interaktivnem gradivu Radovednih 5.</a:t>
            </a:r>
          </a:p>
        </p:txBody>
      </p:sp>
    </p:spTree>
    <p:extLst>
      <p:ext uri="{BB962C8B-B14F-4D97-AF65-F5344CB8AC3E}">
        <p14:creationId xmlns:p14="http://schemas.microsoft.com/office/powerpoint/2010/main" val="2337346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TM03457452[[fn=Nebeški]]</Template>
  <TotalTime>88</TotalTime>
  <Words>289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Nebeški</vt:lpstr>
      <vt:lpstr>ŠTEVILSKI IZRAZI Z OKLEPAJI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ŠTEVILSKI IZRAZI Z OKLEPAJI</vt:lpstr>
      <vt:lpstr>Sedaj reši naloge v dz Str. 54, 55. Ne pozabi na podčrtovanje.  Pri 5. nalogi, kjer se le da, zapiši številski izraz.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ŠTEVILSKI IZRAZI Z OKLEPAJI</dc:title>
  <dc:creator>Žan Jakše</dc:creator>
  <cp:lastModifiedBy>Marjeta Kuhar</cp:lastModifiedBy>
  <cp:revision>11</cp:revision>
  <dcterms:created xsi:type="dcterms:W3CDTF">2020-03-24T13:42:59Z</dcterms:created>
  <dcterms:modified xsi:type="dcterms:W3CDTF">2020-03-24T15:31:37Z</dcterms:modified>
</cp:coreProperties>
</file>