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2"/>
  </p:sldMasterIdLst>
  <p:notesMasterIdLst>
    <p:notesMasterId r:id="rId14"/>
  </p:notesMasterIdLst>
  <p:handoutMasterIdLst>
    <p:handoutMasterId r:id="rId15"/>
  </p:handoutMasterIdLst>
  <p:sldIdLst>
    <p:sldId id="256" r:id="rId3"/>
    <p:sldId id="257" r:id="rId4"/>
    <p:sldId id="258" r:id="rId5"/>
    <p:sldId id="259" r:id="rId6"/>
    <p:sldId id="263" r:id="rId7"/>
    <p:sldId id="260" r:id="rId8"/>
    <p:sldId id="261" r:id="rId9"/>
    <p:sldId id="262" r:id="rId10"/>
    <p:sldId id="265" r:id="rId11"/>
    <p:sldId id="266"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p:restoredTop sz="86410"/>
  </p:normalViewPr>
  <p:slideViewPr>
    <p:cSldViewPr>
      <p:cViewPr>
        <p:scale>
          <a:sx n="100" d="100"/>
          <a:sy n="100" d="100"/>
        </p:scale>
        <p:origin x="-984" y="648"/>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p>
            <a:endParaRPr lang="en-US" smtClean="0"/>
          </a:p>
        </p:txBody>
      </p:sp>
      <p:sp>
        <p:nvSpPr>
          <p:cNvPr id="24" name="Rectangle 24"/>
          <p:cNvSpPr>
            <a:spLocks noGrp="1"/>
          </p:cNvSpPr>
          <p:nvPr>
            <p:ph type="dt" sz="quarter" idx="1"/>
          </p:nvPr>
        </p:nvSpPr>
        <p:spPr>
          <a:xfrm>
            <a:off x="3884613" y="0"/>
            <a:ext cx="2971800" cy="457200"/>
          </a:xfrm>
          <a:prstGeom prst="rect">
            <a:avLst/>
          </a:prstGeom>
        </p:spPr>
        <p:txBody>
          <a:bodyPr/>
          <a:lstStyle/>
          <a:p>
            <a:fld id="{A849C5AD-4428-4E9C-9C84-11B72C9365FB}" type="datetimeFigureOut">
              <a:rPr lang="en-US" smtClean="0"/>
              <a:pPr/>
              <a:t>3/31/2020</a:t>
            </a:fld>
            <a:endParaRPr lang="en-US" smtClean="0"/>
          </a:p>
        </p:txBody>
      </p:sp>
      <p:sp>
        <p:nvSpPr>
          <p:cNvPr id="30" name="Rectangle 30"/>
          <p:cNvSpPr>
            <a:spLocks noGrp="1"/>
          </p:cNvSpPr>
          <p:nvPr>
            <p:ph type="ftr" sz="quarter" idx="2"/>
          </p:nvPr>
        </p:nvSpPr>
        <p:spPr>
          <a:xfrm>
            <a:off x="0" y="8685213"/>
            <a:ext cx="2971800" cy="457200"/>
          </a:xfrm>
          <a:prstGeom prst="rect">
            <a:avLst/>
          </a:prstGeom>
        </p:spPr>
        <p:txBody>
          <a:bodyPr/>
          <a:lstStyle/>
          <a:p>
            <a:endParaRPr lang="en-US" smtClean="0"/>
          </a:p>
        </p:txBody>
      </p:sp>
      <p:sp>
        <p:nvSpPr>
          <p:cNvPr id="18" name="Rectangle 18"/>
          <p:cNvSpPr>
            <a:spLocks noGrp="1"/>
          </p:cNvSpPr>
          <p:nvPr>
            <p:ph type="sldNum" sz="quarter" idx="3"/>
          </p:nvPr>
        </p:nvSpPr>
        <p:spPr>
          <a:xfrm>
            <a:off x="3884613" y="8685213"/>
            <a:ext cx="2971800" cy="457200"/>
          </a:xfrm>
          <a:prstGeom prst="rect">
            <a:avLst/>
          </a:prstGeom>
        </p:spPr>
        <p:txBody>
          <a:bodyPr/>
          <a:lstStyle/>
          <a:p>
            <a:fld id="{8C596567-A38F-4CEF-B37F-9B9D120D62CE}" type="slidenum">
              <a:rPr lang="en-US" smtClean="0"/>
              <a:pPr/>
              <a:t>‹#›</a:t>
            </a:fld>
            <a:endParaRPr lang="en-US" smtClean="0"/>
          </a:p>
        </p:txBody>
      </p:sp>
    </p:spTree>
    <p:extLst>
      <p:ext uri="{BB962C8B-B14F-4D97-AF65-F5344CB8AC3E}">
        <p14:creationId xmlns:p14="http://schemas.microsoft.com/office/powerpoint/2010/main" val="3990943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p>
            <a:endParaRPr lang="en-US" smtClean="0"/>
          </a:p>
        </p:txBody>
      </p:sp>
      <p:sp>
        <p:nvSpPr>
          <p:cNvPr id="15" name="Rectangle 15"/>
          <p:cNvSpPr>
            <a:spLocks noGrp="1"/>
          </p:cNvSpPr>
          <p:nvPr>
            <p:ph type="dt" idx="1"/>
          </p:nvPr>
        </p:nvSpPr>
        <p:spPr>
          <a:xfrm>
            <a:off x="3884613" y="0"/>
            <a:ext cx="2971800" cy="457200"/>
          </a:xfrm>
          <a:prstGeom prst="rect">
            <a:avLst/>
          </a:prstGeom>
        </p:spPr>
        <p:txBody>
          <a:bodyPr/>
          <a:lstStyle/>
          <a:p>
            <a:fld id="{D7547E60-4BE7-4E4E-9AAA-5EE35AEC995C}" type="datetimeFigureOut">
              <a:rPr lang="en-US" smtClean="0"/>
              <a:pPr/>
              <a:t>3/31/2020</a:t>
            </a:fld>
            <a:endParaRPr lang="en-US" smtClean="0"/>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 name="Rectangle 18"/>
          <p:cNvSpPr>
            <a:spLocks noGrp="1"/>
          </p:cNvSpPr>
          <p:nvPr>
            <p:ph type="ftr" sz="quarter" idx="4"/>
          </p:nvPr>
        </p:nvSpPr>
        <p:spPr>
          <a:xfrm>
            <a:off x="0" y="8685213"/>
            <a:ext cx="2971800" cy="457200"/>
          </a:xfrm>
          <a:prstGeom prst="rect">
            <a:avLst/>
          </a:prstGeom>
        </p:spPr>
        <p:txBody>
          <a:bodyPr/>
          <a:lstStyle/>
          <a:p>
            <a:endParaRPr lang="en-US" smtClean="0"/>
          </a:p>
        </p:txBody>
      </p:sp>
      <p:sp>
        <p:nvSpPr>
          <p:cNvPr id="28" name="Rectangle 28"/>
          <p:cNvSpPr>
            <a:spLocks noGrp="1"/>
          </p:cNvSpPr>
          <p:nvPr>
            <p:ph type="sldNum" sz="quarter" idx="5"/>
          </p:nvPr>
        </p:nvSpPr>
        <p:spPr>
          <a:xfrm>
            <a:off x="3884613" y="8685213"/>
            <a:ext cx="2971800" cy="457200"/>
          </a:xfrm>
          <a:prstGeom prst="rect">
            <a:avLst/>
          </a:prstGeom>
        </p:spPr>
        <p:txBody>
          <a:bodyPr/>
          <a:lstStyle/>
          <a:p>
            <a:fld id="{CA077768-21C8-4125-A345-258E48D2EED0}" type="slidenum">
              <a:rPr lang="en-US" smtClean="0"/>
              <a:pPr/>
              <a:t>‹#›</a:t>
            </a:fld>
            <a:endParaRPr lang="en-US" smtClean="0"/>
          </a:p>
        </p:txBody>
      </p:sp>
    </p:spTree>
    <p:extLst>
      <p:ext uri="{BB962C8B-B14F-4D97-AF65-F5344CB8AC3E}">
        <p14:creationId xmlns:p14="http://schemas.microsoft.com/office/powerpoint/2010/main" val="1345067814"/>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CA077768-21C8-4125-A345-258E48D2EED0}" type="slidenum">
              <a:rPr lang="en-US" smtClean="0"/>
              <a:pPr/>
              <a:t>4</a:t>
            </a:fld>
            <a:endParaRPr lang="en-US" smtClean="0"/>
          </a:p>
        </p:txBody>
      </p:sp>
    </p:spTree>
    <p:extLst>
      <p:ext uri="{BB962C8B-B14F-4D97-AF65-F5344CB8AC3E}">
        <p14:creationId xmlns:p14="http://schemas.microsoft.com/office/powerpoint/2010/main" val="2588227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pic>
        <p:nvPicPr>
          <p:cNvPr id="6" name="image1.jpg"/>
          <p:cNvPicPr>
            <a:picLocks noChangeAspect="1"/>
          </p:cNvPicPr>
          <p:nvPr/>
        </p:nvPicPr>
        <p:blipFill>
          <a:blip r:embed="rId2">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sl-SI" smtClean="0"/>
              <a:t>Uredite slog podnaslova matrice</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sl-SI" smtClean="0"/>
              <a:t>Uredite slog naslova matrice</a:t>
            </a:r>
            <a:endParaRPr lang="en-US"/>
          </a:p>
        </p:txBody>
      </p:sp>
      <p:sp>
        <p:nvSpPr>
          <p:cNvPr id="10" name="Date Placeholder 9"/>
          <p:cNvSpPr>
            <a:spLocks noGrp="1"/>
          </p:cNvSpPr>
          <p:nvPr>
            <p:ph type="dt" sz="half" idx="10"/>
          </p:nvPr>
        </p:nvSpPr>
        <p:spPr/>
        <p:txBody>
          <a:bodyPr/>
          <a:lstStyle/>
          <a:p>
            <a:fld id="{5C14FD69-4A85-4715-A222-ABB225B63BC6}" type="datetimeFigureOut">
              <a:rPr lang="en-US" smtClean="0"/>
              <a:pPr/>
              <a:t>3/31/2020</a:t>
            </a:fld>
            <a:endParaRPr lang="en-US"/>
          </a:p>
        </p:txBody>
      </p:sp>
      <p:sp>
        <p:nvSpPr>
          <p:cNvPr id="11" name="Slide Number Placeholder 10"/>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aslov in besedilo">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sl-SI" smtClean="0"/>
              <a:t>Uredite slog naslova matrice</a:t>
            </a:r>
            <a:endParaRPr lang="en-US"/>
          </a:p>
        </p:txBody>
      </p:sp>
      <p:sp>
        <p:nvSpPr>
          <p:cNvPr id="8" name="Date Placeholder 7"/>
          <p:cNvSpPr>
            <a:spLocks noGrp="1"/>
          </p:cNvSpPr>
          <p:nvPr>
            <p:ph type="dt" sz="half" idx="10"/>
          </p:nvPr>
        </p:nvSpPr>
        <p:spPr/>
        <p:txBody>
          <a:bodyPr/>
          <a:lstStyle/>
          <a:p>
            <a:fld id="{5C14FD69-4A85-4715-A222-ABB225B63BC6}" type="datetimeFigureOut">
              <a:rPr lang="en-US" smtClean="0"/>
              <a:pPr/>
              <a:t>3/31/2020</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amo naslov">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sl-SI" smtClean="0"/>
              <a:t>Uredite slog naslova matrice</a:t>
            </a:r>
            <a:endParaRPr lang="en-US"/>
          </a:p>
        </p:txBody>
      </p:sp>
      <p:sp>
        <p:nvSpPr>
          <p:cNvPr id="7" name="Date Placeholder 6"/>
          <p:cNvSpPr>
            <a:spLocks noGrp="1"/>
          </p:cNvSpPr>
          <p:nvPr>
            <p:ph type="dt" sz="half" idx="10"/>
          </p:nvPr>
        </p:nvSpPr>
        <p:spPr/>
        <p:txBody>
          <a:bodyPr/>
          <a:lstStyle/>
          <a:p>
            <a:fld id="{5C14FD69-4A85-4715-A222-ABB225B63BC6}" type="datetimeFigureOut">
              <a:rPr lang="en-US" smtClean="0"/>
              <a:pPr/>
              <a:t>3/31/2020</a:t>
            </a:fld>
            <a:endParaRPr lang="en-US"/>
          </a:p>
        </p:txBody>
      </p:sp>
      <p:sp>
        <p:nvSpPr>
          <p:cNvPr id="8" name="Slide Number Placeholder 7"/>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14FD69-4A85-4715-A222-ABB225B63BC6}" type="datetimeFigureOut">
              <a:rPr lang="en-US" smtClean="0"/>
              <a:pPr/>
              <a:t>3/31/2020</a:t>
            </a:fld>
            <a:endParaRPr lang="en-US"/>
          </a:p>
        </p:txBody>
      </p:sp>
      <p:sp>
        <p:nvSpPr>
          <p:cNvPr id="6" name="Slide Number Placeholder 5"/>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8" name="Footer Placeholder 7"/>
          <p:cNvSpPr>
            <a:spLocks noGrp="1"/>
          </p:cNvSpPr>
          <p:nvPr>
            <p:ph type="ftr" sz="quarter" idx="12"/>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aslov in 2-stolpčno besedilo">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sl-SI" smtClean="0"/>
              <a:t>Uredite slog naslova matrice</a:t>
            </a:r>
            <a:endParaRPr lang="en-US"/>
          </a:p>
        </p:txBody>
      </p:sp>
      <p:sp>
        <p:nvSpPr>
          <p:cNvPr id="10" name="Date Placeholder 9"/>
          <p:cNvSpPr>
            <a:spLocks noGrp="1"/>
          </p:cNvSpPr>
          <p:nvPr>
            <p:ph type="dt" sz="half" idx="10"/>
          </p:nvPr>
        </p:nvSpPr>
        <p:spPr/>
        <p:txBody>
          <a:bodyPr/>
          <a:lstStyle/>
          <a:p>
            <a:fld id="{5C14FD69-4A85-4715-A222-ABB225B63BC6}" type="datetimeFigureOut">
              <a:rPr lang="en-US" smtClean="0"/>
              <a:pPr/>
              <a:t>3/31/2020</a:t>
            </a:fld>
            <a:endParaRPr lang="en-US"/>
          </a:p>
        </p:txBody>
      </p:sp>
      <p:sp>
        <p:nvSpPr>
          <p:cNvPr id="12" name="Slide Number Placeholder 11"/>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aslov in vsebina">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sl-SI" smtClean="0"/>
              <a:t>Uredite slog naslova matrice</a:t>
            </a:r>
            <a:endParaRPr lang="en-US"/>
          </a:p>
        </p:txBody>
      </p:sp>
      <p:sp>
        <p:nvSpPr>
          <p:cNvPr id="8" name="Date Placeholder 7"/>
          <p:cNvSpPr>
            <a:spLocks noGrp="1"/>
          </p:cNvSpPr>
          <p:nvPr>
            <p:ph type="dt" sz="half" idx="10"/>
          </p:nvPr>
        </p:nvSpPr>
        <p:spPr/>
        <p:txBody>
          <a:bodyPr/>
          <a:lstStyle/>
          <a:p>
            <a:fld id="{5C14FD69-4A85-4715-A222-ABB225B63BC6}" type="datetimeFigureOut">
              <a:rPr lang="en-US" smtClean="0"/>
              <a:pPr/>
              <a:t>3/31/2020</a:t>
            </a:fld>
            <a:endParaRPr lang="en-US"/>
          </a:p>
        </p:txBody>
      </p:sp>
      <p:sp>
        <p:nvSpPr>
          <p:cNvPr id="9" name="Slide Number Placeholder 8"/>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sl-SI" smtClean="0"/>
              <a:t>Uredite slog naslova matrice</a:t>
            </a:r>
            <a:endParaRPr lang="en-US"/>
          </a:p>
        </p:txBody>
      </p:sp>
      <p:sp>
        <p:nvSpPr>
          <p:cNvPr id="9" name="Date Placeholder 8"/>
          <p:cNvSpPr>
            <a:spLocks noGrp="1"/>
          </p:cNvSpPr>
          <p:nvPr>
            <p:ph type="dt" sz="half" idx="10"/>
          </p:nvPr>
        </p:nvSpPr>
        <p:spPr/>
        <p:txBody>
          <a:bodyPr/>
          <a:lstStyle/>
          <a:p>
            <a:fld id="{5C14FD69-4A85-4715-A222-ABB225B63BC6}" type="datetimeFigureOut">
              <a:rPr lang="en-US" smtClean="0"/>
              <a:pPr/>
              <a:t>3/31/2020</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sl-SI" smtClean="0"/>
              <a:t>Uredite slog naslova matrice</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5C14FD69-4A85-4715-A222-ABB225B63BC6}" type="datetimeFigureOut">
              <a:rPr lang="en-US" smtClean="0"/>
              <a:pPr/>
              <a:t>3/31/2020</a:t>
            </a:fld>
            <a:endParaRPr lang="en-US" sz="1000" dirty="0" smtClean="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pPr algn="ctr"/>
            <a:endParaRPr lang="en-US" sz="1000" smtClean="0"/>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pPr algn="r"/>
            <a:fld id="{D4C49B74-5DB2-4B03-B1D2-7F6A3C51C318}" type="slidenum">
              <a:rPr lang="en-US" smtClean="0"/>
              <a:pPr algn="r"/>
              <a:t>‹#›</a:t>
            </a:fld>
            <a:endParaRPr lang="en-US" sz="1000"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olskaknjiznicaoskomendamoste.splet.arnes.si/2020/03/30/2-april-svetovni-dan-knjig-za-otrok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0M55Pi4tjUE" TargetMode="External"/><Relationship Id="rId7" Type="http://schemas.openxmlformats.org/officeDocument/2006/relationships/image" Target="../media/image18.jpeg"/><Relationship Id="rId2" Type="http://schemas.openxmlformats.org/officeDocument/2006/relationships/hyperlink" Target="https://www.youtube.com/watch?v=N-T3tvXOEiU" TargetMode="External"/><Relationship Id="rId1" Type="http://schemas.openxmlformats.org/officeDocument/2006/relationships/slideLayout" Target="../slideLayouts/slideLayout2.xml"/><Relationship Id="rId6" Type="http://schemas.openxmlformats.org/officeDocument/2006/relationships/hyperlink" Target="https://www.youtube.com/watch?v=j1EDzbaW_Wc" TargetMode="External"/><Relationship Id="rId5" Type="http://schemas.openxmlformats.org/officeDocument/2006/relationships/hyperlink" Target="https://www.youtube.com/watch?v=qey1OdYKOpg" TargetMode="External"/><Relationship Id="rId4" Type="http://schemas.openxmlformats.org/officeDocument/2006/relationships/hyperlink" Target="https://www.youtube.com/watch?v=dnindUyCjLU"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youtube.com/watch?v=W5q0xeiX_KM&amp;feature=youtu.be&amp;fbclid=IwAR0Lb-6RiklMjWjCZ7nfD5yHNQibjBiRLW4JeOQZvlF7kTLuygpgeNg2t6Ehtt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ctrTitle"/>
          </p:nvPr>
        </p:nvSpPr>
        <p:spPr/>
        <p:txBody>
          <a:bodyPr>
            <a:normAutofit fontScale="90000"/>
          </a:bodyPr>
          <a:lstStyle/>
          <a:p>
            <a:r>
              <a:rPr lang="sl-SI" u="sng" dirty="0">
                <a:hlinkClick r:id="rId2"/>
              </a:rPr>
              <a:t>2. april – svetovni dan knjig za otroke</a:t>
            </a:r>
            <a:r>
              <a:rPr lang="sl-SI" dirty="0"/>
              <a:t/>
            </a:r>
            <a:br>
              <a:rPr lang="sl-SI" dirty="0"/>
            </a:br>
            <a:r>
              <a:rPr lang="sl-SI" sz="2700" dirty="0" smtClean="0"/>
              <a:t>Hans Christian </a:t>
            </a:r>
            <a:r>
              <a:rPr lang="sl-SI" sz="2700" b="1" dirty="0" smtClean="0"/>
              <a:t>Andersen</a:t>
            </a:r>
            <a:endParaRPr lang="sl-SI" sz="2700" dirty="0"/>
          </a:p>
        </p:txBody>
      </p:sp>
      <p:pic>
        <p:nvPicPr>
          <p:cNvPr id="4" name="Slika 3" descr="c9953fea4353d98080cad35ed5b749b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548680"/>
            <a:ext cx="3982829" cy="2952328"/>
          </a:xfrm>
          <a:prstGeom prst="rect">
            <a:avLst/>
          </a:prstGeom>
          <a:ln>
            <a:noFill/>
          </a:ln>
          <a:effectLst>
            <a:softEdge rad="112500"/>
          </a:effectLst>
        </p:spPr>
      </p:pic>
    </p:spTree>
    <p:extLst>
      <p:ext uri="{BB962C8B-B14F-4D97-AF65-F5344CB8AC3E}">
        <p14:creationId xmlns:p14="http://schemas.microsoft.com/office/powerpoint/2010/main" val="3097755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descr="http://vector-magz.com/wp-content/uploads/2013/08/open-book-clipart-300x210.jpg"/>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67544" y="909439"/>
            <a:ext cx="8122920" cy="5686425"/>
          </a:xfrm>
          <a:prstGeom prst="rect">
            <a:avLst/>
          </a:prstGeom>
          <a:noFill/>
          <a:ln>
            <a:noFill/>
          </a:ln>
        </p:spPr>
      </p:pic>
      <p:sp>
        <p:nvSpPr>
          <p:cNvPr id="7" name="Polje z besedilom 2"/>
          <p:cNvSpPr txBox="1"/>
          <p:nvPr/>
        </p:nvSpPr>
        <p:spPr>
          <a:xfrm>
            <a:off x="2267744" y="2354263"/>
            <a:ext cx="2162175" cy="2790825"/>
          </a:xfrm>
          <a:prstGeom prst="rect">
            <a:avLst/>
          </a:prstGeom>
          <a:noFill/>
          <a:ln w="6350">
            <a:solidFill>
              <a:schemeClr val="bg1"/>
            </a:solidFill>
          </a:ln>
          <a:effectLst>
            <a:glow rad="139700">
              <a:schemeClr val="accent1">
                <a:satMod val="175000"/>
                <a:alpha val="40000"/>
              </a:schemeClr>
            </a:glow>
            <a:outerShdw blurRad="50800" dist="38100" dir="5400000" algn="t" rotWithShape="0">
              <a:prstClr val="black">
                <a:alpha val="40000"/>
              </a:prstClr>
            </a:outerShdw>
            <a:softEdge rad="12700"/>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sl-SI" sz="1300" dirty="0">
                <a:solidFill>
                  <a:srgbClr val="333333"/>
                </a:solidFill>
                <a:effectLst/>
                <a:latin typeface="Arial"/>
                <a:ea typeface="Calibri"/>
                <a:cs typeface="Times New Roman"/>
              </a:rPr>
              <a:t>"</a:t>
            </a:r>
            <a:r>
              <a:rPr lang="sl-SI" sz="1400" b="1" dirty="0">
                <a:solidFill>
                  <a:srgbClr val="333333"/>
                </a:solidFill>
                <a:effectLst/>
                <a:latin typeface="Arial"/>
                <a:ea typeface="Calibri"/>
                <a:cs typeface="Times New Roman"/>
              </a:rPr>
              <a:t>Branje je za duha to, kar je telovadba za telo."</a:t>
            </a:r>
            <a:endParaRPr lang="sl-SI" sz="1100" dirty="0">
              <a:effectLst/>
              <a:ea typeface="Calibri"/>
              <a:cs typeface="Times New Roman"/>
            </a:endParaRPr>
          </a:p>
          <a:p>
            <a:pPr>
              <a:lnSpc>
                <a:spcPct val="115000"/>
              </a:lnSpc>
              <a:spcAft>
                <a:spcPts val="1000"/>
              </a:spcAft>
            </a:pPr>
            <a:r>
              <a:rPr lang="sl-SI" sz="1200" dirty="0">
                <a:solidFill>
                  <a:srgbClr val="999999"/>
                </a:solidFill>
                <a:effectLst/>
                <a:latin typeface="Segoe Print"/>
                <a:ea typeface="Calibri"/>
                <a:cs typeface="Times New Roman"/>
              </a:rPr>
              <a:t>Richard</a:t>
            </a:r>
            <a:r>
              <a:rPr lang="sl-SI" sz="1400" dirty="0">
                <a:solidFill>
                  <a:srgbClr val="999999"/>
                </a:solidFill>
                <a:effectLst/>
                <a:latin typeface="Segoe Print"/>
                <a:ea typeface="Calibri"/>
                <a:cs typeface="Times New Roman"/>
              </a:rPr>
              <a:t> </a:t>
            </a:r>
            <a:r>
              <a:rPr lang="sl-SI" sz="1400" dirty="0" err="1">
                <a:solidFill>
                  <a:srgbClr val="999999"/>
                </a:solidFill>
                <a:effectLst/>
                <a:latin typeface="Segoe Print"/>
                <a:ea typeface="Calibri"/>
                <a:cs typeface="Times New Roman"/>
              </a:rPr>
              <a:t>Steele</a:t>
            </a:r>
            <a:endParaRPr lang="sl-SI" sz="1100" dirty="0">
              <a:effectLst/>
              <a:ea typeface="Calibri"/>
              <a:cs typeface="Times New Roman"/>
            </a:endParaRPr>
          </a:p>
          <a:p>
            <a:pPr>
              <a:lnSpc>
                <a:spcPct val="115000"/>
              </a:lnSpc>
              <a:spcAft>
                <a:spcPts val="1000"/>
              </a:spcAft>
            </a:pPr>
            <a:r>
              <a:rPr lang="sl-SI" sz="1400" dirty="0">
                <a:solidFill>
                  <a:srgbClr val="333333"/>
                </a:solidFill>
                <a:effectLst/>
                <a:latin typeface="Arial"/>
                <a:ea typeface="Calibri"/>
                <a:cs typeface="Times New Roman"/>
              </a:rPr>
              <a:t> </a:t>
            </a:r>
            <a:endParaRPr lang="sl-SI" sz="1100" dirty="0">
              <a:effectLst/>
              <a:ea typeface="Calibri"/>
              <a:cs typeface="Times New Roman"/>
            </a:endParaRPr>
          </a:p>
          <a:p>
            <a:pPr algn="ctr">
              <a:lnSpc>
                <a:spcPct val="115000"/>
              </a:lnSpc>
              <a:spcAft>
                <a:spcPts val="1000"/>
              </a:spcAft>
            </a:pPr>
            <a:r>
              <a:rPr lang="sl-SI" sz="1400" b="1" dirty="0">
                <a:solidFill>
                  <a:srgbClr val="333333"/>
                </a:solidFill>
                <a:effectLst/>
                <a:latin typeface="Arial"/>
                <a:ea typeface="Calibri"/>
                <a:cs typeface="Times New Roman"/>
              </a:rPr>
              <a:t>"Najboljša knjiga je</a:t>
            </a:r>
            <a:r>
              <a:rPr lang="sl-SI" sz="1400" dirty="0">
                <a:solidFill>
                  <a:srgbClr val="333333"/>
                </a:solidFill>
                <a:effectLst/>
                <a:latin typeface="Arial"/>
                <a:ea typeface="Calibri"/>
                <a:cs typeface="Times New Roman"/>
              </a:rPr>
              <a:t> </a:t>
            </a:r>
            <a:r>
              <a:rPr lang="sl-SI" sz="1400" b="1" dirty="0">
                <a:solidFill>
                  <a:srgbClr val="333333"/>
                </a:solidFill>
                <a:effectLst/>
                <a:latin typeface="Arial"/>
                <a:ea typeface="Calibri"/>
                <a:cs typeface="Times New Roman"/>
              </a:rPr>
              <a:t>najboljša družba."</a:t>
            </a:r>
            <a:endParaRPr lang="sl-SI" sz="1100" dirty="0">
              <a:effectLst/>
              <a:ea typeface="Calibri"/>
              <a:cs typeface="Times New Roman"/>
            </a:endParaRPr>
          </a:p>
          <a:p>
            <a:pPr>
              <a:lnSpc>
                <a:spcPct val="115000"/>
              </a:lnSpc>
              <a:spcAft>
                <a:spcPts val="1000"/>
              </a:spcAft>
            </a:pPr>
            <a:r>
              <a:rPr lang="sl-SI" sz="1200" dirty="0">
                <a:solidFill>
                  <a:srgbClr val="999999"/>
                </a:solidFill>
                <a:effectLst/>
                <a:latin typeface="Segoe Print"/>
                <a:ea typeface="Calibri"/>
                <a:cs typeface="Times New Roman"/>
              </a:rPr>
              <a:t>Lord Chesterfield</a:t>
            </a:r>
            <a:endParaRPr lang="sl-SI" sz="1100" dirty="0">
              <a:effectLst/>
              <a:ea typeface="Calibri"/>
              <a:cs typeface="Times New Roman"/>
            </a:endParaRPr>
          </a:p>
        </p:txBody>
      </p:sp>
      <p:sp>
        <p:nvSpPr>
          <p:cNvPr id="8" name="Polje z besedilom 3"/>
          <p:cNvSpPr txBox="1"/>
          <p:nvPr/>
        </p:nvSpPr>
        <p:spPr>
          <a:xfrm>
            <a:off x="5220072" y="2182813"/>
            <a:ext cx="2476500" cy="2962275"/>
          </a:xfrm>
          <a:prstGeom prst="rect">
            <a:avLst/>
          </a:prstGeom>
          <a:noFill/>
          <a:ln w="6350">
            <a:noFill/>
          </a:ln>
          <a:effectLst>
            <a:glow rad="101600">
              <a:schemeClr val="accent1">
                <a:satMod val="175000"/>
                <a:alpha val="40000"/>
              </a:schemeClr>
            </a:glow>
            <a:softEdge rad="12700"/>
          </a:effectLst>
          <a:scene3d>
            <a:camera prst="orthographicFront"/>
            <a:lightRig rig="threePt" dir="t"/>
          </a:scene3d>
          <a:sp3d>
            <a:bevelT w="165100" prst="coolSlant"/>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sl-SI" sz="1600" b="1" i="0" dirty="0">
                <a:effectLst/>
                <a:latin typeface="Arial"/>
                <a:ea typeface="Calibri"/>
                <a:cs typeface="Times New Roman"/>
              </a:rPr>
              <a:t> </a:t>
            </a:r>
            <a:r>
              <a:rPr lang="sl-SI" sz="1600" b="1" i="0" dirty="0" smtClean="0">
                <a:effectLst/>
                <a:latin typeface="Arial"/>
                <a:ea typeface="Calibri"/>
                <a:cs typeface="Times New Roman"/>
              </a:rPr>
              <a:t>"</a:t>
            </a:r>
            <a:r>
              <a:rPr lang="sl-SI" sz="1600" b="1" i="0" dirty="0">
                <a:effectLst/>
                <a:latin typeface="Arial"/>
                <a:ea typeface="Calibri"/>
                <a:cs typeface="Times New Roman"/>
              </a:rPr>
              <a:t>Branje je potovanje – k drugemu, k drugim,</a:t>
            </a:r>
            <a:r>
              <a:rPr lang="sl-SI" sz="1600" b="1" i="1" dirty="0">
                <a:effectLst/>
                <a:latin typeface="Arial"/>
                <a:ea typeface="Calibri"/>
                <a:cs typeface="Times New Roman"/>
              </a:rPr>
              <a:t/>
            </a:r>
            <a:br>
              <a:rPr lang="sl-SI" sz="1600" b="1" i="1" dirty="0">
                <a:effectLst/>
                <a:latin typeface="Arial"/>
                <a:ea typeface="Calibri"/>
                <a:cs typeface="Times New Roman"/>
              </a:rPr>
            </a:br>
            <a:r>
              <a:rPr lang="sl-SI" sz="1600" b="1" i="0" dirty="0">
                <a:effectLst/>
                <a:latin typeface="Arial"/>
                <a:ea typeface="Calibri"/>
                <a:cs typeface="Times New Roman"/>
              </a:rPr>
              <a:t>predvsem pa k sebi.</a:t>
            </a:r>
            <a:endParaRPr lang="sl-SI" sz="1100" dirty="0">
              <a:effectLst/>
              <a:ea typeface="Calibri"/>
              <a:cs typeface="Times New Roman"/>
            </a:endParaRPr>
          </a:p>
          <a:p>
            <a:pPr algn="ctr">
              <a:lnSpc>
                <a:spcPct val="115000"/>
              </a:lnSpc>
              <a:spcAft>
                <a:spcPts val="1000"/>
              </a:spcAft>
            </a:pPr>
            <a:r>
              <a:rPr lang="sl-SI" sz="1600" b="1" i="0" dirty="0">
                <a:effectLst/>
                <a:latin typeface="Arial"/>
                <a:ea typeface="Calibri"/>
                <a:cs typeface="Times New Roman"/>
              </a:rPr>
              <a:t>Je čas, ko prisluhnemo, občutimo,</a:t>
            </a:r>
            <a:r>
              <a:rPr lang="sl-SI" sz="1600" b="1" i="1" dirty="0">
                <a:effectLst/>
                <a:latin typeface="Arial"/>
                <a:ea typeface="Calibri"/>
                <a:cs typeface="Times New Roman"/>
              </a:rPr>
              <a:t/>
            </a:r>
            <a:br>
              <a:rPr lang="sl-SI" sz="1600" b="1" i="1" dirty="0">
                <a:effectLst/>
                <a:latin typeface="Arial"/>
                <a:ea typeface="Calibri"/>
                <a:cs typeface="Times New Roman"/>
              </a:rPr>
            </a:br>
            <a:r>
              <a:rPr lang="sl-SI" sz="1600" b="1" i="0" dirty="0">
                <a:effectLst/>
                <a:latin typeface="Arial"/>
                <a:ea typeface="Calibri"/>
                <a:cs typeface="Times New Roman"/>
              </a:rPr>
              <a:t>premislimo, se opredeljujemo ..."</a:t>
            </a:r>
            <a:r>
              <a:rPr lang="sl-SI" sz="1600" dirty="0">
                <a:effectLst/>
                <a:latin typeface="Arial"/>
                <a:ea typeface="Calibri"/>
                <a:cs typeface="Times New Roman"/>
              </a:rPr>
              <a:t/>
            </a:r>
            <a:br>
              <a:rPr lang="sl-SI" sz="1600" dirty="0">
                <a:effectLst/>
                <a:latin typeface="Arial"/>
                <a:ea typeface="Calibri"/>
                <a:cs typeface="Times New Roman"/>
              </a:rPr>
            </a:br>
            <a:r>
              <a:rPr lang="sl-SI" sz="1600" dirty="0">
                <a:effectLst/>
                <a:latin typeface="Arial"/>
                <a:ea typeface="Calibri"/>
                <a:cs typeface="Times New Roman"/>
              </a:rPr>
              <a:t/>
            </a:r>
            <a:br>
              <a:rPr lang="sl-SI" sz="1600" dirty="0">
                <a:effectLst/>
                <a:latin typeface="Arial"/>
                <a:ea typeface="Calibri"/>
                <a:cs typeface="Times New Roman"/>
              </a:rPr>
            </a:br>
            <a:r>
              <a:rPr lang="sl-SI" sz="1200" i="1" dirty="0">
                <a:effectLst/>
                <a:latin typeface="Arial"/>
                <a:ea typeface="Calibri"/>
                <a:cs typeface="Times New Roman"/>
              </a:rPr>
              <a:t>(I. Saksida)</a:t>
            </a:r>
            <a:endParaRPr lang="sl-SI" sz="1100" dirty="0">
              <a:effectLst/>
              <a:ea typeface="Calibri"/>
              <a:cs typeface="Times New Roman"/>
            </a:endParaRPr>
          </a:p>
          <a:p>
            <a:pPr>
              <a:lnSpc>
                <a:spcPct val="115000"/>
              </a:lnSpc>
              <a:spcAft>
                <a:spcPts val="1000"/>
              </a:spcAft>
            </a:pPr>
            <a:r>
              <a:rPr lang="sl-SI" sz="1100" dirty="0">
                <a:effectLst/>
                <a:ea typeface="Calibri"/>
                <a:cs typeface="Times New Roman"/>
              </a:rPr>
              <a:t> </a:t>
            </a:r>
          </a:p>
        </p:txBody>
      </p:sp>
    </p:spTree>
    <p:extLst>
      <p:ext uri="{BB962C8B-B14F-4D97-AF65-F5344CB8AC3E}">
        <p14:creationId xmlns:p14="http://schemas.microsoft.com/office/powerpoint/2010/main" val="235641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besedila 1"/>
          <p:cNvSpPr>
            <a:spLocks noGrp="1"/>
          </p:cNvSpPr>
          <p:nvPr>
            <p:ph type="body" idx="1"/>
          </p:nvPr>
        </p:nvSpPr>
        <p:spPr>
          <a:xfrm>
            <a:off x="251520" y="908720"/>
            <a:ext cx="8496944" cy="5328592"/>
          </a:xfrm>
        </p:spPr>
        <p:txBody>
          <a:bodyPr/>
          <a:lstStyle/>
          <a:p>
            <a:pPr marL="0" indent="0" algn="ctr">
              <a:buNone/>
            </a:pPr>
            <a:r>
              <a:rPr lang="sl-SI" b="1" dirty="0">
                <a:solidFill>
                  <a:srgbClr val="FF0000"/>
                </a:solidFill>
                <a:latin typeface="Arial" panose="020B0604020202020204" pitchFamily="34" charset="0"/>
                <a:cs typeface="Arial" panose="020B0604020202020204" pitchFamily="34" charset="0"/>
              </a:rPr>
              <a:t>2. april, mednarodni dan knjig za </a:t>
            </a:r>
            <a:r>
              <a:rPr lang="sl-SI" b="1" dirty="0" smtClean="0">
                <a:solidFill>
                  <a:srgbClr val="FF0000"/>
                </a:solidFill>
                <a:latin typeface="Arial" panose="020B0604020202020204" pitchFamily="34" charset="0"/>
                <a:cs typeface="Arial" panose="020B0604020202020204" pitchFamily="34" charset="0"/>
              </a:rPr>
              <a:t>otroke</a:t>
            </a:r>
          </a:p>
          <a:p>
            <a:pPr marL="0" indent="0" algn="ctr">
              <a:buNone/>
            </a:pPr>
            <a:endParaRPr lang="sl-SI" b="1" dirty="0" smtClean="0">
              <a:solidFill>
                <a:srgbClr val="FF0000"/>
              </a:solidFill>
              <a:latin typeface="Arial" panose="020B0604020202020204" pitchFamily="34" charset="0"/>
              <a:cs typeface="Arial" panose="020B0604020202020204" pitchFamily="34" charset="0"/>
            </a:endParaRPr>
          </a:p>
          <a:p>
            <a:pPr marL="0" indent="0" algn="l">
              <a:buNone/>
            </a:pPr>
            <a:r>
              <a:rPr lang="sl-SI" dirty="0" smtClean="0">
                <a:latin typeface="Arial" panose="020B0604020202020204" pitchFamily="34" charset="0"/>
                <a:cs typeface="Arial" panose="020B0604020202020204" pitchFamily="34" charset="0"/>
              </a:rPr>
              <a:t>Na ta dan se je na Danskem </a:t>
            </a:r>
            <a:r>
              <a:rPr lang="sl-SI" dirty="0">
                <a:latin typeface="Arial" panose="020B0604020202020204" pitchFamily="34" charset="0"/>
                <a:cs typeface="Arial" panose="020B0604020202020204" pitchFamily="34" charset="0"/>
              </a:rPr>
              <a:t>leta 1805 </a:t>
            </a:r>
            <a:r>
              <a:rPr lang="sl-SI" dirty="0" smtClean="0">
                <a:latin typeface="Arial" panose="020B0604020202020204" pitchFamily="34" charset="0"/>
                <a:cs typeface="Arial" panose="020B0604020202020204" pitchFamily="34" charset="0"/>
              </a:rPr>
              <a:t>rodil velik </a:t>
            </a:r>
            <a:r>
              <a:rPr lang="sl-SI" dirty="0">
                <a:solidFill>
                  <a:srgbClr val="FF0000"/>
                </a:solidFill>
                <a:latin typeface="Arial" panose="020B0604020202020204" pitchFamily="34" charset="0"/>
                <a:cs typeface="Arial" panose="020B0604020202020204" pitchFamily="34" charset="0"/>
              </a:rPr>
              <a:t>pisatelj </a:t>
            </a:r>
            <a:r>
              <a:rPr lang="sl-SI" dirty="0" smtClean="0">
                <a:solidFill>
                  <a:srgbClr val="FF0000"/>
                </a:solidFill>
                <a:latin typeface="Arial" panose="020B0604020202020204" pitchFamily="34" charset="0"/>
                <a:cs typeface="Arial" panose="020B0604020202020204" pitchFamily="34" charset="0"/>
              </a:rPr>
              <a:t>pravljic</a:t>
            </a:r>
            <a:r>
              <a:rPr lang="sl-SI" dirty="0" smtClean="0">
                <a:latin typeface="Arial" panose="020B0604020202020204" pitchFamily="34" charset="0"/>
                <a:cs typeface="Arial" panose="020B0604020202020204" pitchFamily="34" charset="0"/>
              </a:rPr>
              <a:t>, </a:t>
            </a:r>
            <a:r>
              <a:rPr lang="sl-SI" dirty="0">
                <a:solidFill>
                  <a:srgbClr val="FF0000"/>
                </a:solidFill>
                <a:latin typeface="Arial" panose="020B0604020202020204" pitchFamily="34" charset="0"/>
                <a:cs typeface="Arial" panose="020B0604020202020204" pitchFamily="34" charset="0"/>
              </a:rPr>
              <a:t>Hans Christian </a:t>
            </a:r>
            <a:r>
              <a:rPr lang="sl-SI" b="1" dirty="0" smtClean="0">
                <a:solidFill>
                  <a:srgbClr val="FF0000"/>
                </a:solidFill>
                <a:latin typeface="Arial" panose="020B0604020202020204" pitchFamily="34" charset="0"/>
                <a:cs typeface="Arial" panose="020B0604020202020204" pitchFamily="34" charset="0"/>
              </a:rPr>
              <a:t>Andersen</a:t>
            </a:r>
            <a:r>
              <a:rPr lang="sl-SI" b="1" dirty="0" smtClean="0">
                <a:latin typeface="Arial" panose="020B0604020202020204" pitchFamily="34" charset="0"/>
                <a:cs typeface="Arial" panose="020B0604020202020204" pitchFamily="34" charset="0"/>
              </a:rPr>
              <a:t>.</a:t>
            </a:r>
          </a:p>
          <a:p>
            <a:pPr marL="0" indent="0" algn="l">
              <a:buNone/>
            </a:pPr>
            <a:endParaRPr lang="sl-SI" b="1" dirty="0" smtClean="0">
              <a:latin typeface="Arial" panose="020B0604020202020204" pitchFamily="34" charset="0"/>
              <a:cs typeface="Arial" panose="020B0604020202020204" pitchFamily="34" charset="0"/>
            </a:endParaRPr>
          </a:p>
          <a:p>
            <a:pPr algn="l">
              <a:buFontTx/>
              <a:buChar char="-"/>
            </a:pPr>
            <a:r>
              <a:rPr lang="sl-SI" sz="2400" i="1" dirty="0" smtClean="0">
                <a:solidFill>
                  <a:schemeClr val="tx1"/>
                </a:solidFill>
                <a:latin typeface="Arial" panose="020B0604020202020204" pitchFamily="34" charset="0"/>
                <a:cs typeface="Arial" panose="020B0604020202020204" pitchFamily="34" charset="0"/>
              </a:rPr>
              <a:t>Prepiši eno izmed lepih misli o branju</a:t>
            </a:r>
          </a:p>
          <a:p>
            <a:pPr algn="l">
              <a:buFontTx/>
              <a:buChar char="-"/>
            </a:pPr>
            <a:r>
              <a:rPr lang="sl-SI" sz="2400" i="1" dirty="0" smtClean="0">
                <a:solidFill>
                  <a:schemeClr val="tx1"/>
                </a:solidFill>
                <a:latin typeface="Arial" panose="020B0604020202020204" pitchFamily="34" charset="0"/>
                <a:cs typeface="Arial" panose="020B0604020202020204" pitchFamily="34" charset="0"/>
              </a:rPr>
              <a:t>Kateri posnetek pravljice si poslušal?</a:t>
            </a:r>
          </a:p>
          <a:p>
            <a:pPr algn="l">
              <a:buFontTx/>
              <a:buChar char="-"/>
            </a:pPr>
            <a:r>
              <a:rPr lang="sl-SI" sz="2400" i="1" dirty="0" smtClean="0">
                <a:solidFill>
                  <a:schemeClr val="tx1"/>
                </a:solidFill>
                <a:latin typeface="Arial" panose="020B0604020202020204" pitchFamily="34" charset="0"/>
                <a:cs typeface="Arial" panose="020B0604020202020204" pitchFamily="34" charset="0"/>
              </a:rPr>
              <a:t>Zapiši naslov in kratko obnovo.</a:t>
            </a:r>
          </a:p>
          <a:p>
            <a:pPr algn="l">
              <a:buFontTx/>
              <a:buChar char="-"/>
            </a:pPr>
            <a:r>
              <a:rPr lang="sl-SI" sz="2400" i="1" dirty="0" smtClean="0">
                <a:solidFill>
                  <a:schemeClr val="tx1"/>
                </a:solidFill>
                <a:latin typeface="Arial" panose="020B0604020202020204" pitchFamily="34" charset="0"/>
                <a:cs typeface="Arial" panose="020B0604020202020204" pitchFamily="34" charset="0"/>
              </a:rPr>
              <a:t>Nato pravljico še ilustriraj</a:t>
            </a:r>
            <a:r>
              <a:rPr lang="sl-SI" dirty="0" smtClean="0">
                <a:solidFill>
                  <a:schemeClr val="tx1"/>
                </a:solidFill>
                <a:latin typeface="Arial" panose="020B0604020202020204" pitchFamily="34" charset="0"/>
                <a:cs typeface="Arial" panose="020B0604020202020204" pitchFamily="34" charset="0"/>
              </a:rPr>
              <a:t>.</a:t>
            </a:r>
          </a:p>
          <a:p>
            <a:pPr marL="0" indent="0" algn="ctr">
              <a:buNone/>
            </a:pPr>
            <a:endParaRPr lang="sl-SI" dirty="0"/>
          </a:p>
        </p:txBody>
      </p:sp>
      <p:sp>
        <p:nvSpPr>
          <p:cNvPr id="3" name="Naslov 2"/>
          <p:cNvSpPr>
            <a:spLocks noGrp="1"/>
          </p:cNvSpPr>
          <p:nvPr>
            <p:ph type="title"/>
          </p:nvPr>
        </p:nvSpPr>
        <p:spPr>
          <a:xfrm>
            <a:off x="457200" y="359465"/>
            <a:ext cx="8229600" cy="549255"/>
          </a:xfrm>
        </p:spPr>
        <p:txBody>
          <a:bodyPr>
            <a:normAutofit fontScale="90000"/>
          </a:bodyPr>
          <a:lstStyle/>
          <a:p>
            <a:r>
              <a:rPr lang="sl-SI" dirty="0" smtClean="0"/>
              <a:t>Zapis v zvezek</a:t>
            </a:r>
            <a:endParaRPr lang="sl-SI" dirty="0"/>
          </a:p>
        </p:txBody>
      </p:sp>
      <p:pic>
        <p:nvPicPr>
          <p:cNvPr id="4" name="Slika 3" descr="knjigafant"/>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221088"/>
            <a:ext cx="3240360" cy="2296398"/>
          </a:xfrm>
          <a:prstGeom prst="rect">
            <a:avLst/>
          </a:prstGeom>
          <a:ln>
            <a:noFill/>
          </a:ln>
          <a:effectLst>
            <a:softEdge rad="112500"/>
          </a:effectLst>
        </p:spPr>
      </p:pic>
    </p:spTree>
    <p:extLst>
      <p:ext uri="{BB962C8B-B14F-4D97-AF65-F5344CB8AC3E}">
        <p14:creationId xmlns:p14="http://schemas.microsoft.com/office/powerpoint/2010/main" val="2234010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besedila 1"/>
          <p:cNvSpPr>
            <a:spLocks noGrp="1"/>
          </p:cNvSpPr>
          <p:nvPr>
            <p:ph type="body" idx="1"/>
          </p:nvPr>
        </p:nvSpPr>
        <p:spPr>
          <a:xfrm>
            <a:off x="467544" y="1124744"/>
            <a:ext cx="8229600" cy="4525963"/>
          </a:xfrm>
        </p:spPr>
        <p:txBody>
          <a:bodyPr/>
          <a:lstStyle/>
          <a:p>
            <a:pPr marL="0" indent="0">
              <a:buNone/>
            </a:pPr>
            <a:r>
              <a:rPr lang="sl-SI" dirty="0" smtClean="0">
                <a:latin typeface="AR BLANCA" panose="02000000000000000000" pitchFamily="2" charset="0"/>
              </a:rPr>
              <a:t>     </a:t>
            </a:r>
            <a:r>
              <a:rPr lang="sl-SI" b="1" dirty="0" smtClean="0">
                <a:latin typeface="AR BLANCA" panose="02000000000000000000" pitchFamily="2" charset="0"/>
              </a:rPr>
              <a:t>Na kratko…</a:t>
            </a:r>
          </a:p>
          <a:p>
            <a:pPr marL="0" indent="0">
              <a:buNone/>
            </a:pPr>
            <a:endParaRPr lang="sl-SI" b="1" dirty="0" smtClean="0">
              <a:latin typeface="AR BLANCA" panose="02000000000000000000" pitchFamily="2" charset="0"/>
            </a:endParaRPr>
          </a:p>
          <a:p>
            <a:r>
              <a:rPr lang="sl-SI" dirty="0" smtClean="0">
                <a:latin typeface="AR BLANCA" panose="02000000000000000000" pitchFamily="2" charset="0"/>
              </a:rPr>
              <a:t>Rodil se je 2. aprila 1805 na Danskem,</a:t>
            </a:r>
          </a:p>
          <a:p>
            <a:r>
              <a:rPr lang="sl-SI" dirty="0" smtClean="0">
                <a:latin typeface="AR BLANCA" panose="02000000000000000000" pitchFamily="2" charset="0"/>
              </a:rPr>
              <a:t>umrl 4. avgusta 1875, prav tako na Danskem,</a:t>
            </a:r>
          </a:p>
          <a:p>
            <a:r>
              <a:rPr lang="sl-SI" dirty="0" smtClean="0">
                <a:latin typeface="AR BLANCA" panose="02000000000000000000" pitchFamily="2" charset="0"/>
              </a:rPr>
              <a:t>bil je pisatelj pravljic, pesnik.</a:t>
            </a:r>
            <a:endParaRPr lang="sl-SI" dirty="0">
              <a:latin typeface="AR BLANCA" panose="02000000000000000000" pitchFamily="2" charset="0"/>
            </a:endParaRPr>
          </a:p>
        </p:txBody>
      </p:sp>
      <p:sp>
        <p:nvSpPr>
          <p:cNvPr id="3" name="Naslov 2"/>
          <p:cNvSpPr>
            <a:spLocks noGrp="1"/>
          </p:cNvSpPr>
          <p:nvPr>
            <p:ph type="title"/>
          </p:nvPr>
        </p:nvSpPr>
        <p:spPr>
          <a:xfrm>
            <a:off x="457200" y="359465"/>
            <a:ext cx="8229600" cy="693271"/>
          </a:xfrm>
        </p:spPr>
        <p:txBody>
          <a:bodyPr/>
          <a:lstStyle/>
          <a:p>
            <a:pPr algn="ctr"/>
            <a:r>
              <a:rPr lang="sl-SI" dirty="0">
                <a:latin typeface="AR BLANCA" panose="02000000000000000000" pitchFamily="2" charset="0"/>
              </a:rPr>
              <a:t>Hans Christian </a:t>
            </a:r>
            <a:r>
              <a:rPr lang="sl-SI" b="1" dirty="0">
                <a:latin typeface="AR BLANCA" panose="02000000000000000000" pitchFamily="2" charset="0"/>
              </a:rPr>
              <a:t>Andersen</a:t>
            </a:r>
            <a:endParaRPr lang="sl-SI" dirty="0">
              <a:latin typeface="AR BLANCA" panose="02000000000000000000" pitchFamily="2" charset="0"/>
            </a:endParaRPr>
          </a:p>
        </p:txBody>
      </p:sp>
      <p:pic>
        <p:nvPicPr>
          <p:cNvPr id="4" name="Picture 2" descr="Hans Christian Andersen, 1860s Photograph by Danish Scho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2924944"/>
            <a:ext cx="2756386" cy="33843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PoljeZBesedilom 4"/>
          <p:cNvSpPr txBox="1"/>
          <p:nvPr/>
        </p:nvSpPr>
        <p:spPr>
          <a:xfrm>
            <a:off x="539552" y="3933056"/>
            <a:ext cx="5112568" cy="1384995"/>
          </a:xfrm>
          <a:prstGeom prst="rect">
            <a:avLst/>
          </a:prstGeom>
          <a:noFill/>
        </p:spPr>
        <p:txBody>
          <a:bodyPr wrap="square" rtlCol="0">
            <a:spAutoFit/>
          </a:bodyPr>
          <a:lstStyle/>
          <a:p>
            <a:r>
              <a:rPr lang="sl-SI" sz="2800" dirty="0" smtClean="0">
                <a:latin typeface="AR BLANCA" panose="02000000000000000000" pitchFamily="2" charset="0"/>
              </a:rPr>
              <a:t>2. april – njegov rojstni dan,</a:t>
            </a:r>
          </a:p>
          <a:p>
            <a:r>
              <a:rPr lang="sl-SI" sz="2800" dirty="0" smtClean="0">
                <a:solidFill>
                  <a:srgbClr val="FF0000"/>
                </a:solidFill>
                <a:latin typeface="AR BLANCA" panose="02000000000000000000" pitchFamily="2" charset="0"/>
              </a:rPr>
              <a:t>mednarodni dan mladinske knjige,</a:t>
            </a:r>
            <a:r>
              <a:rPr lang="sl-SI" sz="2800" dirty="0" smtClean="0">
                <a:latin typeface="AR BLANCA" panose="02000000000000000000" pitchFamily="2" charset="0"/>
              </a:rPr>
              <a:t>  </a:t>
            </a:r>
          </a:p>
          <a:p>
            <a:r>
              <a:rPr lang="sl-SI" sz="2800" dirty="0" smtClean="0">
                <a:solidFill>
                  <a:srgbClr val="7030A0"/>
                </a:solidFill>
                <a:latin typeface="AR BLANCA" panose="02000000000000000000" pitchFamily="2" charset="0"/>
              </a:rPr>
              <a:t>knjig za otroke</a:t>
            </a:r>
            <a:endParaRPr lang="sl-SI" sz="2800" dirty="0">
              <a:solidFill>
                <a:srgbClr val="7030A0"/>
              </a:solidFill>
              <a:latin typeface="AR BLANCA" panose="02000000000000000000" pitchFamily="2" charset="0"/>
            </a:endParaRPr>
          </a:p>
        </p:txBody>
      </p:sp>
    </p:spTree>
    <p:extLst>
      <p:ext uri="{BB962C8B-B14F-4D97-AF65-F5344CB8AC3E}">
        <p14:creationId xmlns:p14="http://schemas.microsoft.com/office/powerpoint/2010/main" val="285669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down)">
                                      <p:cBhvr>
                                        <p:cTn id="20" dur="500"/>
                                        <p:tgtEl>
                                          <p:spTgt spid="2">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down)">
                                      <p:cBhvr>
                                        <p:cTn id="23" dur="500"/>
                                        <p:tgtEl>
                                          <p:spTgt spid="2">
                                            <p:txEl>
                                              <p:pRg st="3" end="3"/>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wipe(down)">
                                      <p:cBhvr>
                                        <p:cTn id="26" dur="500"/>
                                        <p:tgtEl>
                                          <p:spTgt spid="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wipe(down)">
                                      <p:cBhvr>
                                        <p:cTn id="31" dur="500"/>
                                        <p:tgtEl>
                                          <p:spTgt spid="5">
                                            <p:txEl>
                                              <p:pRg st="0" end="0"/>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wipe(down)">
                                      <p:cBhvr>
                                        <p:cTn id="34" dur="500"/>
                                        <p:tgtEl>
                                          <p:spTgt spid="5">
                                            <p:txEl>
                                              <p:pRg st="1" end="1"/>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wipe(down)">
                                      <p:cBhvr>
                                        <p:cTn id="3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457200" y="359465"/>
            <a:ext cx="8229600" cy="837287"/>
          </a:xfrm>
        </p:spPr>
        <p:txBody>
          <a:bodyPr/>
          <a:lstStyle/>
          <a:p>
            <a:pPr algn="ctr"/>
            <a:r>
              <a:rPr lang="sl-SI" dirty="0" smtClean="0">
                <a:latin typeface="AR BLANCA" panose="02000000000000000000" pitchFamily="2" charset="0"/>
              </a:rPr>
              <a:t>Andersenove pravljice, Zbirke pravljic</a:t>
            </a:r>
            <a:endParaRPr lang="sl-SI" dirty="0">
              <a:latin typeface="AR BLANCA" panose="02000000000000000000" pitchFamily="2" charset="0"/>
            </a:endParaRPr>
          </a:p>
        </p:txBody>
      </p:sp>
      <p:pic>
        <p:nvPicPr>
          <p:cNvPr id="1026" name="Picture 2" descr="Pravljice - Hans Christian Andersen - FELIX.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44528">
            <a:off x="539552" y="1700808"/>
            <a:ext cx="2514228" cy="25142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VET KNJIGE | KRALJIČNA NA ZRNU GRA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636912"/>
            <a:ext cx="2200363" cy="28689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 C. Andersen - oglejte si vse knjige na Emka.s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170378">
            <a:off x="4572000" y="1629721"/>
            <a:ext cx="1844152" cy="244165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ndersenove pravljice - Mestna knjižnica Ljubljan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946137">
            <a:off x="6372200" y="2492896"/>
            <a:ext cx="2151364" cy="2812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54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1000"/>
                                        <p:tgtEl>
                                          <p:spTgt spid="1028"/>
                                        </p:tgtEl>
                                      </p:cBhvr>
                                    </p:animEffect>
                                    <p:anim calcmode="lin" valueType="num">
                                      <p:cBhvr>
                                        <p:cTn id="20" dur="1000" fill="hold"/>
                                        <p:tgtEl>
                                          <p:spTgt spid="1028"/>
                                        </p:tgtEl>
                                        <p:attrNameLst>
                                          <p:attrName>ppt_x</p:attrName>
                                        </p:attrNameLst>
                                      </p:cBhvr>
                                      <p:tavLst>
                                        <p:tav tm="0">
                                          <p:val>
                                            <p:strVal val="#ppt_x"/>
                                          </p:val>
                                        </p:tav>
                                        <p:tav tm="100000">
                                          <p:val>
                                            <p:strVal val="#ppt_x"/>
                                          </p:val>
                                        </p:tav>
                                      </p:tavLst>
                                    </p:anim>
                                    <p:anim calcmode="lin" valueType="num">
                                      <p:cBhvr>
                                        <p:cTn id="21"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fade">
                                      <p:cBhvr>
                                        <p:cTn id="26" dur="1000"/>
                                        <p:tgtEl>
                                          <p:spTgt spid="1030"/>
                                        </p:tgtEl>
                                      </p:cBhvr>
                                    </p:animEffect>
                                    <p:anim calcmode="lin" valueType="num">
                                      <p:cBhvr>
                                        <p:cTn id="27" dur="1000" fill="hold"/>
                                        <p:tgtEl>
                                          <p:spTgt spid="1030"/>
                                        </p:tgtEl>
                                        <p:attrNameLst>
                                          <p:attrName>ppt_x</p:attrName>
                                        </p:attrNameLst>
                                      </p:cBhvr>
                                      <p:tavLst>
                                        <p:tav tm="0">
                                          <p:val>
                                            <p:strVal val="#ppt_x"/>
                                          </p:val>
                                        </p:tav>
                                        <p:tav tm="100000">
                                          <p:val>
                                            <p:strVal val="#ppt_x"/>
                                          </p:val>
                                        </p:tav>
                                      </p:tavLst>
                                    </p:anim>
                                    <p:anim calcmode="lin" valueType="num">
                                      <p:cBhvr>
                                        <p:cTn id="28"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32"/>
                                        </p:tgtEl>
                                        <p:attrNameLst>
                                          <p:attrName>style.visibility</p:attrName>
                                        </p:attrNameLst>
                                      </p:cBhvr>
                                      <p:to>
                                        <p:strVal val="visible"/>
                                      </p:to>
                                    </p:set>
                                    <p:animEffect transition="in" filter="fade">
                                      <p:cBhvr>
                                        <p:cTn id="33" dur="1000"/>
                                        <p:tgtEl>
                                          <p:spTgt spid="1032"/>
                                        </p:tgtEl>
                                      </p:cBhvr>
                                    </p:animEffect>
                                    <p:anim calcmode="lin" valueType="num">
                                      <p:cBhvr>
                                        <p:cTn id="34" dur="1000" fill="hold"/>
                                        <p:tgtEl>
                                          <p:spTgt spid="1032"/>
                                        </p:tgtEl>
                                        <p:attrNameLst>
                                          <p:attrName>ppt_x</p:attrName>
                                        </p:attrNameLst>
                                      </p:cBhvr>
                                      <p:tavLst>
                                        <p:tav tm="0">
                                          <p:val>
                                            <p:strVal val="#ppt_x"/>
                                          </p:val>
                                        </p:tav>
                                        <p:tav tm="100000">
                                          <p:val>
                                            <p:strVal val="#ppt_x"/>
                                          </p:val>
                                        </p:tav>
                                      </p:tavLst>
                                    </p:anim>
                                    <p:anim calcmode="lin" valueType="num">
                                      <p:cBhvr>
                                        <p:cTn id="35"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457200" y="359465"/>
            <a:ext cx="8229600" cy="765279"/>
          </a:xfrm>
        </p:spPr>
        <p:txBody>
          <a:bodyPr/>
          <a:lstStyle/>
          <a:p>
            <a:r>
              <a:rPr lang="sl-SI" dirty="0" smtClean="0">
                <a:latin typeface="AR BLANCA" panose="02000000000000000000" pitchFamily="2" charset="0"/>
              </a:rPr>
              <a:t>Pravljice</a:t>
            </a:r>
            <a:endParaRPr lang="sl-SI" dirty="0">
              <a:latin typeface="AR BLANCA" panose="02000000000000000000" pitchFamily="2" charset="0"/>
            </a:endParaRPr>
          </a:p>
        </p:txBody>
      </p:sp>
      <p:pic>
        <p:nvPicPr>
          <p:cNvPr id="2050" name="Picture 2" descr="Le vilain petit canard – Cyrille Largilli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524" y="2303850"/>
            <a:ext cx="2472074" cy="32206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alčica na festivalu v Milan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7278" y="1063697"/>
            <a:ext cx="2706110" cy="20269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çizgili masallar: Dean's A Book of Fairy Tales by Janet and Anne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2229" y="3486001"/>
            <a:ext cx="2808312" cy="18834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8" name="Picture 10" descr="OPINIÃO: o eleitor, as pesquisas e a roupa nova do re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0192" y="3731603"/>
            <a:ext cx="2482117" cy="167542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Marija Lucija Stupica | Koridor - križišča umetnosti"/>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6797" y="1215156"/>
            <a:ext cx="2764398" cy="18518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PoljeZBesedilom 3"/>
          <p:cNvSpPr txBox="1"/>
          <p:nvPr/>
        </p:nvSpPr>
        <p:spPr>
          <a:xfrm>
            <a:off x="684784" y="5586419"/>
            <a:ext cx="1872208" cy="369332"/>
          </a:xfrm>
          <a:prstGeom prst="rect">
            <a:avLst/>
          </a:prstGeom>
          <a:noFill/>
        </p:spPr>
        <p:txBody>
          <a:bodyPr wrap="square" rtlCol="0">
            <a:spAutoFit/>
          </a:bodyPr>
          <a:lstStyle/>
          <a:p>
            <a:r>
              <a:rPr lang="sl-SI" dirty="0" smtClean="0"/>
              <a:t>Grdi raček</a:t>
            </a:r>
            <a:endParaRPr lang="sl-SI" dirty="0"/>
          </a:p>
        </p:txBody>
      </p:sp>
      <p:sp>
        <p:nvSpPr>
          <p:cNvPr id="11" name="PoljeZBesedilom 10"/>
          <p:cNvSpPr txBox="1"/>
          <p:nvPr/>
        </p:nvSpPr>
        <p:spPr>
          <a:xfrm rot="20076975">
            <a:off x="4737684" y="2575622"/>
            <a:ext cx="1191078" cy="369332"/>
          </a:xfrm>
          <a:prstGeom prst="rect">
            <a:avLst/>
          </a:prstGeom>
          <a:noFill/>
        </p:spPr>
        <p:txBody>
          <a:bodyPr wrap="square" rtlCol="0">
            <a:spAutoFit/>
          </a:bodyPr>
          <a:lstStyle/>
          <a:p>
            <a:r>
              <a:rPr lang="sl-SI" dirty="0" smtClean="0"/>
              <a:t>Palčica</a:t>
            </a:r>
            <a:endParaRPr lang="sl-SI" dirty="0"/>
          </a:p>
        </p:txBody>
      </p:sp>
      <p:sp>
        <p:nvSpPr>
          <p:cNvPr id="12" name="PoljeZBesedilom 11"/>
          <p:cNvSpPr txBox="1"/>
          <p:nvPr/>
        </p:nvSpPr>
        <p:spPr>
          <a:xfrm>
            <a:off x="3081958" y="5407032"/>
            <a:ext cx="2706110" cy="369332"/>
          </a:xfrm>
          <a:prstGeom prst="rect">
            <a:avLst/>
          </a:prstGeom>
          <a:noFill/>
        </p:spPr>
        <p:txBody>
          <a:bodyPr wrap="square" rtlCol="0">
            <a:spAutoFit/>
          </a:bodyPr>
          <a:lstStyle/>
          <a:p>
            <a:pPr algn="ctr"/>
            <a:r>
              <a:rPr lang="sl-SI" dirty="0" smtClean="0"/>
              <a:t>Deklica z vžigalicami</a:t>
            </a:r>
            <a:endParaRPr lang="sl-SI" dirty="0"/>
          </a:p>
        </p:txBody>
      </p:sp>
      <p:sp>
        <p:nvSpPr>
          <p:cNvPr id="13" name="PoljeZBesedilom 12"/>
          <p:cNvSpPr txBox="1"/>
          <p:nvPr/>
        </p:nvSpPr>
        <p:spPr>
          <a:xfrm>
            <a:off x="6184270" y="3040514"/>
            <a:ext cx="2664296" cy="369332"/>
          </a:xfrm>
          <a:prstGeom prst="rect">
            <a:avLst/>
          </a:prstGeom>
          <a:noFill/>
        </p:spPr>
        <p:txBody>
          <a:bodyPr wrap="square" rtlCol="0">
            <a:spAutoFit/>
          </a:bodyPr>
          <a:lstStyle/>
          <a:p>
            <a:r>
              <a:rPr lang="sl-SI" dirty="0" smtClean="0"/>
              <a:t>Mala morska deklica</a:t>
            </a:r>
            <a:endParaRPr lang="sl-SI" dirty="0"/>
          </a:p>
        </p:txBody>
      </p:sp>
      <p:sp>
        <p:nvSpPr>
          <p:cNvPr id="14" name="PoljeZBesedilom 13"/>
          <p:cNvSpPr txBox="1"/>
          <p:nvPr/>
        </p:nvSpPr>
        <p:spPr>
          <a:xfrm>
            <a:off x="6300191" y="5524467"/>
            <a:ext cx="2482117" cy="369332"/>
          </a:xfrm>
          <a:prstGeom prst="rect">
            <a:avLst/>
          </a:prstGeom>
          <a:noFill/>
        </p:spPr>
        <p:txBody>
          <a:bodyPr wrap="square" rtlCol="0">
            <a:spAutoFit/>
          </a:bodyPr>
          <a:lstStyle/>
          <a:p>
            <a:r>
              <a:rPr lang="sl-SI" dirty="0" smtClean="0"/>
              <a:t>Cesarjeva nova oblačila</a:t>
            </a:r>
            <a:endParaRPr lang="sl-SI" dirty="0"/>
          </a:p>
        </p:txBody>
      </p:sp>
    </p:spTree>
    <p:extLst>
      <p:ext uri="{BB962C8B-B14F-4D97-AF65-F5344CB8AC3E}">
        <p14:creationId xmlns:p14="http://schemas.microsoft.com/office/powerpoint/2010/main" val="206696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052"/>
                                        </p:tgtEl>
                                        <p:attrNameLst>
                                          <p:attrName>style.visibility</p:attrName>
                                        </p:attrNameLst>
                                      </p:cBhvr>
                                      <p:to>
                                        <p:strVal val="visible"/>
                                      </p:to>
                                    </p:set>
                                    <p:animEffect transition="in" filter="fade">
                                      <p:cBhvr>
                                        <p:cTn id="24" dur="1000"/>
                                        <p:tgtEl>
                                          <p:spTgt spid="2052"/>
                                        </p:tgtEl>
                                      </p:cBhvr>
                                    </p:animEffect>
                                    <p:anim calcmode="lin" valueType="num">
                                      <p:cBhvr>
                                        <p:cTn id="25" dur="1000" fill="hold"/>
                                        <p:tgtEl>
                                          <p:spTgt spid="2052"/>
                                        </p:tgtEl>
                                        <p:attrNameLst>
                                          <p:attrName>ppt_x</p:attrName>
                                        </p:attrNameLst>
                                      </p:cBhvr>
                                      <p:tavLst>
                                        <p:tav tm="0">
                                          <p:val>
                                            <p:strVal val="#ppt_x"/>
                                          </p:val>
                                        </p:tav>
                                        <p:tav tm="100000">
                                          <p:val>
                                            <p:strVal val="#ppt_x"/>
                                          </p:val>
                                        </p:tav>
                                      </p:tavLst>
                                    </p:anim>
                                    <p:anim calcmode="lin" valueType="num">
                                      <p:cBhvr>
                                        <p:cTn id="26"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054"/>
                                        </p:tgtEl>
                                        <p:attrNameLst>
                                          <p:attrName>style.visibility</p:attrName>
                                        </p:attrNameLst>
                                      </p:cBhvr>
                                      <p:to>
                                        <p:strVal val="visible"/>
                                      </p:to>
                                    </p:set>
                                    <p:animEffect transition="in" filter="fade">
                                      <p:cBhvr>
                                        <p:cTn id="37" dur="1000"/>
                                        <p:tgtEl>
                                          <p:spTgt spid="2054"/>
                                        </p:tgtEl>
                                      </p:cBhvr>
                                    </p:animEffect>
                                    <p:anim calcmode="lin" valueType="num">
                                      <p:cBhvr>
                                        <p:cTn id="38" dur="1000" fill="hold"/>
                                        <p:tgtEl>
                                          <p:spTgt spid="2054"/>
                                        </p:tgtEl>
                                        <p:attrNameLst>
                                          <p:attrName>ppt_x</p:attrName>
                                        </p:attrNameLst>
                                      </p:cBhvr>
                                      <p:tavLst>
                                        <p:tav tm="0">
                                          <p:val>
                                            <p:strVal val="#ppt_x"/>
                                          </p:val>
                                        </p:tav>
                                        <p:tav tm="100000">
                                          <p:val>
                                            <p:strVal val="#ppt_x"/>
                                          </p:val>
                                        </p:tav>
                                      </p:tavLst>
                                    </p:anim>
                                    <p:anim calcmode="lin" valueType="num">
                                      <p:cBhvr>
                                        <p:cTn id="39"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2060"/>
                                        </p:tgtEl>
                                        <p:attrNameLst>
                                          <p:attrName>style.visibility</p:attrName>
                                        </p:attrNameLst>
                                      </p:cBhvr>
                                      <p:to>
                                        <p:strVal val="visible"/>
                                      </p:to>
                                    </p:set>
                                    <p:animEffect transition="in" filter="fade">
                                      <p:cBhvr>
                                        <p:cTn id="51" dur="1000"/>
                                        <p:tgtEl>
                                          <p:spTgt spid="2060"/>
                                        </p:tgtEl>
                                      </p:cBhvr>
                                    </p:animEffect>
                                    <p:anim calcmode="lin" valueType="num">
                                      <p:cBhvr>
                                        <p:cTn id="52" dur="1000" fill="hold"/>
                                        <p:tgtEl>
                                          <p:spTgt spid="2060"/>
                                        </p:tgtEl>
                                        <p:attrNameLst>
                                          <p:attrName>ppt_x</p:attrName>
                                        </p:attrNameLst>
                                      </p:cBhvr>
                                      <p:tavLst>
                                        <p:tav tm="0">
                                          <p:val>
                                            <p:strVal val="#ppt_x"/>
                                          </p:val>
                                        </p:tav>
                                        <p:tav tm="100000">
                                          <p:val>
                                            <p:strVal val="#ppt_x"/>
                                          </p:val>
                                        </p:tav>
                                      </p:tavLst>
                                    </p:anim>
                                    <p:anim calcmode="lin" valueType="num">
                                      <p:cBhvr>
                                        <p:cTn id="53" dur="1000" fill="hold"/>
                                        <p:tgtEl>
                                          <p:spTgt spid="206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2058"/>
                                        </p:tgtEl>
                                        <p:attrNameLst>
                                          <p:attrName>style.visibility</p:attrName>
                                        </p:attrNameLst>
                                      </p:cBhvr>
                                      <p:to>
                                        <p:strVal val="visible"/>
                                      </p:to>
                                    </p:set>
                                    <p:animEffect transition="in" filter="fade">
                                      <p:cBhvr>
                                        <p:cTn id="58" dur="1000"/>
                                        <p:tgtEl>
                                          <p:spTgt spid="2058"/>
                                        </p:tgtEl>
                                      </p:cBhvr>
                                    </p:animEffect>
                                    <p:anim calcmode="lin" valueType="num">
                                      <p:cBhvr>
                                        <p:cTn id="59" dur="1000" fill="hold"/>
                                        <p:tgtEl>
                                          <p:spTgt spid="2058"/>
                                        </p:tgtEl>
                                        <p:attrNameLst>
                                          <p:attrName>ppt_x</p:attrName>
                                        </p:attrNameLst>
                                      </p:cBhvr>
                                      <p:tavLst>
                                        <p:tav tm="0">
                                          <p:val>
                                            <p:strVal val="#ppt_x"/>
                                          </p:val>
                                        </p:tav>
                                        <p:tav tm="100000">
                                          <p:val>
                                            <p:strVal val="#ppt_x"/>
                                          </p:val>
                                        </p:tav>
                                      </p:tavLst>
                                    </p:anim>
                                    <p:anim calcmode="lin" valueType="num">
                                      <p:cBhvr>
                                        <p:cTn id="60" dur="1000" fill="hold"/>
                                        <p:tgtEl>
                                          <p:spTgt spid="2058"/>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barn(inVertical)">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besedila 1"/>
          <p:cNvSpPr>
            <a:spLocks noGrp="1"/>
          </p:cNvSpPr>
          <p:nvPr>
            <p:ph type="body" idx="1"/>
          </p:nvPr>
        </p:nvSpPr>
        <p:spPr/>
        <p:txBody>
          <a:bodyPr/>
          <a:lstStyle/>
          <a:p>
            <a:pPr marL="0" indent="0">
              <a:buNone/>
            </a:pPr>
            <a:r>
              <a:rPr lang="sl-SI" dirty="0">
                <a:hlinkClick r:id="rId2"/>
              </a:rPr>
              <a:t>https://</a:t>
            </a:r>
            <a:r>
              <a:rPr lang="sl-SI" dirty="0" smtClean="0">
                <a:hlinkClick r:id="rId2"/>
              </a:rPr>
              <a:t>www.youtube.com/watch?v=N-T3tvXOEiU</a:t>
            </a:r>
            <a:endParaRPr lang="sl-SI" dirty="0" smtClean="0"/>
          </a:p>
          <a:p>
            <a:pPr marL="0" indent="0">
              <a:buNone/>
            </a:pPr>
            <a:r>
              <a:rPr lang="sl-SI" dirty="0">
                <a:hlinkClick r:id="rId3"/>
              </a:rPr>
              <a:t>https://</a:t>
            </a:r>
            <a:r>
              <a:rPr lang="sl-SI" dirty="0" smtClean="0">
                <a:hlinkClick r:id="rId3"/>
              </a:rPr>
              <a:t>www.youtube.com/watch?v=0M55Pi4tjUE</a:t>
            </a:r>
            <a:endParaRPr lang="sl-SI" dirty="0" smtClean="0"/>
          </a:p>
          <a:p>
            <a:pPr marL="0" indent="0">
              <a:buNone/>
            </a:pPr>
            <a:r>
              <a:rPr lang="sl-SI" dirty="0">
                <a:hlinkClick r:id="rId4"/>
              </a:rPr>
              <a:t>https://</a:t>
            </a:r>
            <a:r>
              <a:rPr lang="sl-SI" dirty="0" smtClean="0">
                <a:hlinkClick r:id="rId4"/>
              </a:rPr>
              <a:t>www.youtube.com/watch?v=dnindUyCjLU</a:t>
            </a:r>
            <a:endParaRPr lang="sl-SI" dirty="0" smtClean="0"/>
          </a:p>
          <a:p>
            <a:pPr marL="0" indent="0">
              <a:buNone/>
            </a:pPr>
            <a:r>
              <a:rPr lang="sl-SI" dirty="0">
                <a:hlinkClick r:id="rId5"/>
              </a:rPr>
              <a:t>https://</a:t>
            </a:r>
            <a:r>
              <a:rPr lang="sl-SI" dirty="0" smtClean="0">
                <a:hlinkClick r:id="rId5"/>
              </a:rPr>
              <a:t>www.youtube.com/watch?v=qey1OdYKOpg</a:t>
            </a:r>
            <a:endParaRPr lang="sl-SI" dirty="0" smtClean="0"/>
          </a:p>
          <a:p>
            <a:pPr marL="0" indent="0">
              <a:buNone/>
            </a:pPr>
            <a:r>
              <a:rPr lang="sl-SI" dirty="0">
                <a:hlinkClick r:id="rId6"/>
              </a:rPr>
              <a:t>https://www.youtube.com/watch?v=j1EDzbaW_Wc</a:t>
            </a:r>
            <a:endParaRPr lang="sl-SI" dirty="0"/>
          </a:p>
        </p:txBody>
      </p:sp>
      <p:sp>
        <p:nvSpPr>
          <p:cNvPr id="3" name="Naslov 2"/>
          <p:cNvSpPr>
            <a:spLocks noGrp="1"/>
          </p:cNvSpPr>
          <p:nvPr>
            <p:ph type="title"/>
          </p:nvPr>
        </p:nvSpPr>
        <p:spPr/>
        <p:txBody>
          <a:bodyPr/>
          <a:lstStyle/>
          <a:p>
            <a:pPr algn="ctr"/>
            <a:r>
              <a:rPr lang="sl-SI" b="1" dirty="0" smtClean="0">
                <a:latin typeface="AR BLANCA" panose="02000000000000000000" pitchFamily="2" charset="0"/>
              </a:rPr>
              <a:t>Prisluhni kateri izmed njih</a:t>
            </a:r>
            <a:endParaRPr lang="sl-SI" b="1" dirty="0">
              <a:latin typeface="AR BLANCA" panose="02000000000000000000" pitchFamily="2" charset="0"/>
            </a:endParaRPr>
          </a:p>
        </p:txBody>
      </p:sp>
      <p:pic>
        <p:nvPicPr>
          <p:cNvPr id="4" name="Slika 3" descr="reading-clip-art-56"/>
          <p:cNvPicPr/>
          <p:nvPr/>
        </p:nvPicPr>
        <p:blipFill>
          <a:blip r:embed="rId7">
            <a:extLst>
              <a:ext uri="{28A0092B-C50C-407E-A947-70E740481C1C}">
                <a14:useLocalDpi xmlns:a14="http://schemas.microsoft.com/office/drawing/2010/main" val="0"/>
              </a:ext>
            </a:extLst>
          </a:blip>
          <a:srcRect/>
          <a:stretch>
            <a:fillRect/>
          </a:stretch>
        </p:blipFill>
        <p:spPr bwMode="auto">
          <a:xfrm>
            <a:off x="2664141" y="3933056"/>
            <a:ext cx="3059987" cy="2235081"/>
          </a:xfrm>
          <a:prstGeom prst="rect">
            <a:avLst/>
          </a:prstGeom>
          <a:ln>
            <a:noFill/>
          </a:ln>
          <a:effectLst>
            <a:softEdge rad="112500"/>
          </a:effectLst>
        </p:spPr>
      </p:pic>
      <p:sp>
        <p:nvSpPr>
          <p:cNvPr id="5" name="PoljeZBesedilom 4"/>
          <p:cNvSpPr txBox="1"/>
          <p:nvPr/>
        </p:nvSpPr>
        <p:spPr>
          <a:xfrm>
            <a:off x="467544" y="6207442"/>
            <a:ext cx="7200800" cy="369332"/>
          </a:xfrm>
          <a:prstGeom prst="rect">
            <a:avLst/>
          </a:prstGeom>
          <a:noFill/>
        </p:spPr>
        <p:txBody>
          <a:bodyPr wrap="square" rtlCol="0">
            <a:spAutoFit/>
          </a:bodyPr>
          <a:lstStyle/>
          <a:p>
            <a:r>
              <a:rPr lang="sl-SI" dirty="0" smtClean="0"/>
              <a:t>Mogoče imaš katero od pravljic doma? Preberi jo.</a:t>
            </a:r>
            <a:endParaRPr lang="sl-SI" dirty="0"/>
          </a:p>
        </p:txBody>
      </p:sp>
    </p:spTree>
    <p:extLst>
      <p:ext uri="{BB962C8B-B14F-4D97-AF65-F5344CB8AC3E}">
        <p14:creationId xmlns:p14="http://schemas.microsoft.com/office/powerpoint/2010/main" val="333981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barn(inVertical)">
                                      <p:cBhvr>
                                        <p:cTn id="18" dur="500"/>
                                        <p:tgtEl>
                                          <p:spTgt spid="2">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barn(inVertical)">
                                      <p:cBhvr>
                                        <p:cTn id="21" dur="500"/>
                                        <p:tgtEl>
                                          <p:spTgt spid="2">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barn(inVertical)">
                                      <p:cBhvr>
                                        <p:cTn id="24" dur="5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besedila 1"/>
          <p:cNvSpPr>
            <a:spLocks noGrp="1"/>
          </p:cNvSpPr>
          <p:nvPr>
            <p:ph type="body" idx="1"/>
          </p:nvPr>
        </p:nvSpPr>
        <p:spPr>
          <a:xfrm>
            <a:off x="395536" y="1196752"/>
            <a:ext cx="8424936" cy="5040560"/>
          </a:xfrm>
        </p:spPr>
        <p:txBody>
          <a:bodyPr/>
          <a:lstStyle/>
          <a:p>
            <a:r>
              <a:rPr lang="sl-SI" dirty="0"/>
              <a:t>Ob 2. aprilu vsako leto druga nacionalna sekcija </a:t>
            </a:r>
            <a:r>
              <a:rPr lang="sl-SI" b="1" dirty="0"/>
              <a:t>pripravi plakat in poslanico</a:t>
            </a:r>
            <a:r>
              <a:rPr lang="sl-SI" dirty="0"/>
              <a:t>. Letos sta nastali pri nas, </a:t>
            </a:r>
            <a:endParaRPr lang="sl-SI" dirty="0" smtClean="0"/>
          </a:p>
          <a:p>
            <a:pPr marL="0" indent="0">
              <a:buNone/>
            </a:pPr>
            <a:r>
              <a:rPr lang="sl-SI" dirty="0"/>
              <a:t> </a:t>
            </a:r>
            <a:r>
              <a:rPr lang="sl-SI" dirty="0" smtClean="0"/>
              <a:t>    v </a:t>
            </a:r>
            <a:r>
              <a:rPr lang="sl-SI" dirty="0"/>
              <a:t>Sloveniji</a:t>
            </a:r>
            <a:r>
              <a:rPr lang="sl-SI" dirty="0" smtClean="0"/>
              <a:t>.</a:t>
            </a:r>
          </a:p>
          <a:p>
            <a:pPr marL="0" indent="0">
              <a:buNone/>
            </a:pPr>
            <a:endParaRPr lang="sl-SI" dirty="0"/>
          </a:p>
        </p:txBody>
      </p:sp>
      <p:sp>
        <p:nvSpPr>
          <p:cNvPr id="3" name="Naslov 2"/>
          <p:cNvSpPr>
            <a:spLocks noGrp="1"/>
          </p:cNvSpPr>
          <p:nvPr>
            <p:ph type="title"/>
          </p:nvPr>
        </p:nvSpPr>
        <p:spPr>
          <a:xfrm>
            <a:off x="457200" y="359465"/>
            <a:ext cx="8229600" cy="765279"/>
          </a:xfrm>
        </p:spPr>
        <p:txBody>
          <a:bodyPr/>
          <a:lstStyle/>
          <a:p>
            <a:r>
              <a:rPr lang="sl-SI" b="1" dirty="0" smtClean="0">
                <a:solidFill>
                  <a:srgbClr val="FF0000"/>
                </a:solidFill>
              </a:rPr>
              <a:t>2. april, mednarodni dan knjig za otroke </a:t>
            </a:r>
            <a:endParaRPr lang="sl-SI" b="1" dirty="0">
              <a:solidFill>
                <a:srgbClr val="FF0000"/>
              </a:solidFill>
            </a:endParaRPr>
          </a:p>
        </p:txBody>
      </p:sp>
      <p:pic>
        <p:nvPicPr>
          <p:cNvPr id="4" name="Slika 3" descr="http://solskaknjiznicaoskomendamoste.splet.arnes.si/files/2020/03/plakat-ibby-2020_za-splet_5.11.201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2276872"/>
            <a:ext cx="3096344" cy="4392488"/>
          </a:xfrm>
          <a:prstGeom prst="rect">
            <a:avLst/>
          </a:prstGeom>
          <a:noFill/>
          <a:ln>
            <a:noFill/>
          </a:ln>
        </p:spPr>
      </p:pic>
    </p:spTree>
    <p:extLst>
      <p:ext uri="{BB962C8B-B14F-4D97-AF65-F5344CB8AC3E}">
        <p14:creationId xmlns:p14="http://schemas.microsoft.com/office/powerpoint/2010/main" val="88150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besedila 1"/>
          <p:cNvSpPr>
            <a:spLocks noGrp="1"/>
          </p:cNvSpPr>
          <p:nvPr>
            <p:ph type="body" idx="1"/>
          </p:nvPr>
        </p:nvSpPr>
        <p:spPr>
          <a:xfrm>
            <a:off x="251520" y="1412776"/>
            <a:ext cx="8229600" cy="4525963"/>
          </a:xfrm>
        </p:spPr>
        <p:txBody>
          <a:bodyPr/>
          <a:lstStyle/>
          <a:p>
            <a:r>
              <a:rPr lang="sl-SI" dirty="0"/>
              <a:t>Poslanico </a:t>
            </a:r>
            <a:r>
              <a:rPr lang="sl-SI" b="1" dirty="0">
                <a:solidFill>
                  <a:srgbClr val="FF0000"/>
                </a:solidFill>
              </a:rPr>
              <a:t>Lakota po besedah</a:t>
            </a:r>
            <a:r>
              <a:rPr lang="sl-SI" dirty="0"/>
              <a:t>  </a:t>
            </a:r>
            <a:r>
              <a:rPr lang="sl-SI" dirty="0" smtClean="0"/>
              <a:t>je </a:t>
            </a:r>
            <a:r>
              <a:rPr lang="sl-SI" dirty="0"/>
              <a:t>napisal </a:t>
            </a:r>
            <a:endParaRPr lang="sl-SI" dirty="0" smtClean="0"/>
          </a:p>
          <a:p>
            <a:pPr marL="0" indent="0">
              <a:buNone/>
            </a:pPr>
            <a:r>
              <a:rPr lang="sl-SI" dirty="0" smtClean="0"/>
              <a:t>     pisatelj </a:t>
            </a:r>
            <a:r>
              <a:rPr lang="sl-SI" dirty="0"/>
              <a:t>Peter Svetina, </a:t>
            </a:r>
            <a:endParaRPr lang="sl-SI" dirty="0" smtClean="0"/>
          </a:p>
          <a:p>
            <a:pPr marL="0" indent="0">
              <a:buNone/>
            </a:pPr>
            <a:r>
              <a:rPr lang="sl-SI" dirty="0"/>
              <a:t> </a:t>
            </a:r>
            <a:r>
              <a:rPr lang="sl-SI" dirty="0" smtClean="0"/>
              <a:t>    plakat </a:t>
            </a:r>
            <a:r>
              <a:rPr lang="sl-SI" dirty="0"/>
              <a:t>je ustvaril ilustrator Damijan Stepančič</a:t>
            </a:r>
            <a:r>
              <a:rPr lang="sl-SI" dirty="0" smtClean="0"/>
              <a:t>.</a:t>
            </a:r>
          </a:p>
          <a:p>
            <a:r>
              <a:rPr lang="sl-SI" dirty="0" smtClean="0"/>
              <a:t>Prisluhni Boštjanu Gorencu, ki  </a:t>
            </a:r>
            <a:r>
              <a:rPr lang="sl-SI" dirty="0"/>
              <a:t>bere Lakoto po besedah - poslanico ob 2. aprilu, mednarodnem dnevu knjig za otroke, ki jo je napisal Peter Svetina.</a:t>
            </a:r>
          </a:p>
          <a:p>
            <a:pPr marL="0" indent="0">
              <a:buNone/>
            </a:pPr>
            <a:r>
              <a:rPr lang="sl-SI" u="sng" dirty="0">
                <a:hlinkClick r:id="rId2"/>
              </a:rPr>
              <a:t>https://www.youtube.com/watch?v=W5q0xeiX_KM&amp;feature=youtu.be&amp;fbclid=IwAR0Lb-6RiklMjWjCZ7nfD5yHNQibjBiRLW4JeOQZvlF7kTLuygpgeNg2t6Ehttp%3A%2F%2F</a:t>
            </a:r>
            <a:endParaRPr lang="sl-SI" dirty="0"/>
          </a:p>
          <a:p>
            <a:endParaRPr lang="sl-SI" dirty="0"/>
          </a:p>
          <a:p>
            <a:pPr marL="0" indent="0">
              <a:buNone/>
            </a:pPr>
            <a:endParaRPr lang="sl-SI" dirty="0"/>
          </a:p>
        </p:txBody>
      </p:sp>
      <p:pic>
        <p:nvPicPr>
          <p:cNvPr id="3074" name="Picture 2" descr="FOTO:Boštjan Gorenc - Pižama: Firbec je tisti, ki me vleč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764704"/>
            <a:ext cx="2160240" cy="14387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PoljeZBesedilom 3"/>
          <p:cNvSpPr txBox="1"/>
          <p:nvPr/>
        </p:nvSpPr>
        <p:spPr>
          <a:xfrm>
            <a:off x="467544" y="620688"/>
            <a:ext cx="5832648" cy="646331"/>
          </a:xfrm>
          <a:prstGeom prst="rect">
            <a:avLst/>
          </a:prstGeom>
          <a:noFill/>
        </p:spPr>
        <p:txBody>
          <a:bodyPr wrap="square" rtlCol="0">
            <a:spAutoFit/>
          </a:bodyPr>
          <a:lstStyle/>
          <a:p>
            <a:r>
              <a:rPr lang="sl-SI" sz="3600" b="1" dirty="0" smtClean="0">
                <a:latin typeface="+mj-lt"/>
              </a:rPr>
              <a:t>Poslanica – uradno sporočilo</a:t>
            </a:r>
            <a:endParaRPr lang="sl-SI" sz="3600" b="1" dirty="0">
              <a:latin typeface="+mj-lt"/>
            </a:endParaRPr>
          </a:p>
        </p:txBody>
      </p:sp>
    </p:spTree>
    <p:extLst>
      <p:ext uri="{BB962C8B-B14F-4D97-AF65-F5344CB8AC3E}">
        <p14:creationId xmlns:p14="http://schemas.microsoft.com/office/powerpoint/2010/main" val="5822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down)">
                                      <p:cBhvr>
                                        <p:cTn id="15" dur="500"/>
                                        <p:tgtEl>
                                          <p:spTgt spid="2">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wipe(down)">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wipe(down)">
                                      <p:cBhvr>
                                        <p:cTn id="23" dur="500"/>
                                        <p:tgtEl>
                                          <p:spTgt spid="307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wipe(down)">
                                      <p:cBhvr>
                                        <p:cTn id="28" dur="500"/>
                                        <p:tgtEl>
                                          <p:spTgt spid="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wipe(down)">
                                      <p:cBhvr>
                                        <p:cTn id="3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besedila 1"/>
          <p:cNvSpPr>
            <a:spLocks noGrp="1"/>
          </p:cNvSpPr>
          <p:nvPr>
            <p:ph type="body" idx="1"/>
          </p:nvPr>
        </p:nvSpPr>
        <p:spPr>
          <a:xfrm>
            <a:off x="395536" y="692696"/>
            <a:ext cx="8229600" cy="4525963"/>
          </a:xfrm>
        </p:spPr>
        <p:txBody>
          <a:bodyPr/>
          <a:lstStyle/>
          <a:p>
            <a:r>
              <a:rPr lang="sl-SI" dirty="0" smtClean="0"/>
              <a:t>Če bi bili danes v šoli kot smo običajno, bi na ta dan tudi </a:t>
            </a:r>
            <a:r>
              <a:rPr lang="sl-SI" b="1" dirty="0" smtClean="0"/>
              <a:t>zaključili z branjem </a:t>
            </a:r>
            <a:r>
              <a:rPr lang="sl-SI" dirty="0" smtClean="0"/>
              <a:t>za bralno značko.</a:t>
            </a:r>
          </a:p>
          <a:p>
            <a:r>
              <a:rPr lang="sl-SI" dirty="0" smtClean="0"/>
              <a:t>Ker pa smo doma, dajte tisti, ki imate doma še kakšno knjigo, ki bi jo lahko prebrali in nam potem zapisali odgovore, kot piše na spletni strani, opogumite se in napišite.</a:t>
            </a:r>
          </a:p>
          <a:p>
            <a:r>
              <a:rPr lang="sl-SI" dirty="0" smtClean="0"/>
              <a:t>Pesmico, ki si se jo </a:t>
            </a:r>
            <a:r>
              <a:rPr lang="sl-SI" dirty="0" smtClean="0"/>
              <a:t>naučil na </a:t>
            </a:r>
            <a:r>
              <a:rPr lang="sl-SI" dirty="0" smtClean="0"/>
              <a:t>pamet, pa povej mami ali očetu in naj razredničarki sporoči, če si </a:t>
            </a:r>
            <a:r>
              <a:rPr lang="sl-SI" dirty="0" err="1" smtClean="0"/>
              <a:t>vredu</a:t>
            </a:r>
            <a:r>
              <a:rPr lang="sl-SI" dirty="0" smtClean="0"/>
              <a:t> opravil ali ne. </a:t>
            </a:r>
            <a:endParaRPr lang="sl-SI" dirty="0"/>
          </a:p>
        </p:txBody>
      </p:sp>
      <p:pic>
        <p:nvPicPr>
          <p:cNvPr id="4" name="Slika 3" descr="75232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4221088"/>
            <a:ext cx="2181414" cy="2325429"/>
          </a:xfrm>
          <a:prstGeom prst="rect">
            <a:avLst/>
          </a:prstGeom>
          <a:noFill/>
          <a:ln>
            <a:noFill/>
          </a:ln>
        </p:spPr>
      </p:pic>
    </p:spTree>
    <p:extLst>
      <p:ext uri="{BB962C8B-B14F-4D97-AF65-F5344CB8AC3E}">
        <p14:creationId xmlns:p14="http://schemas.microsoft.com/office/powerpoint/2010/main" val="229142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457200" y="359465"/>
            <a:ext cx="8229600" cy="549255"/>
          </a:xfrm>
        </p:spPr>
        <p:txBody>
          <a:bodyPr>
            <a:normAutofit fontScale="90000"/>
          </a:bodyPr>
          <a:lstStyle/>
          <a:p>
            <a:r>
              <a:rPr lang="sl-SI" b="1" dirty="0" smtClean="0">
                <a:latin typeface="Arial" panose="020B0604020202020204" pitchFamily="34" charset="0"/>
                <a:cs typeface="Arial" panose="020B0604020202020204" pitchFamily="34" charset="0"/>
              </a:rPr>
              <a:t>Lepe misli o branju</a:t>
            </a:r>
            <a:endParaRPr lang="sl-SI" b="1" dirty="0">
              <a:latin typeface="Arial" panose="020B0604020202020204" pitchFamily="34" charset="0"/>
              <a:cs typeface="Arial" panose="020B0604020202020204" pitchFamily="34" charset="0"/>
            </a:endParaRPr>
          </a:p>
        </p:txBody>
      </p:sp>
      <p:pic>
        <p:nvPicPr>
          <p:cNvPr id="4098" name="Picture 2" descr="Misli o knjigi : Pozitivne mis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1595112"/>
            <a:ext cx="4015935" cy="23827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Jutrišnji dan je kot knji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229" y="188640"/>
            <a:ext cx="3680665" cy="368066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Misli o knjigi : Pozitivne misl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4293096"/>
            <a:ext cx="571500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49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1000"/>
                                        <p:tgtEl>
                                          <p:spTgt spid="4098"/>
                                        </p:tgtEl>
                                      </p:cBhvr>
                                    </p:animEffect>
                                    <p:anim calcmode="lin" valueType="num">
                                      <p:cBhvr>
                                        <p:cTn id="15" dur="1000" fill="hold"/>
                                        <p:tgtEl>
                                          <p:spTgt spid="4098"/>
                                        </p:tgtEl>
                                        <p:attrNameLst>
                                          <p:attrName>ppt_x</p:attrName>
                                        </p:attrNameLst>
                                      </p:cBhvr>
                                      <p:tavLst>
                                        <p:tav tm="0">
                                          <p:val>
                                            <p:strVal val="#ppt_x"/>
                                          </p:val>
                                        </p:tav>
                                        <p:tav tm="100000">
                                          <p:val>
                                            <p:strVal val="#ppt_x"/>
                                          </p:val>
                                        </p:tav>
                                      </p:tavLst>
                                    </p:anim>
                                    <p:anim calcmode="lin" valueType="num">
                                      <p:cBhvr>
                                        <p:cTn id="16"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100"/>
                                        </p:tgtEl>
                                        <p:attrNameLst>
                                          <p:attrName>style.visibility</p:attrName>
                                        </p:attrNameLst>
                                      </p:cBhvr>
                                      <p:to>
                                        <p:strVal val="visible"/>
                                      </p:to>
                                    </p:set>
                                    <p:animEffect transition="in" filter="fade">
                                      <p:cBhvr>
                                        <p:cTn id="21" dur="1000"/>
                                        <p:tgtEl>
                                          <p:spTgt spid="4100"/>
                                        </p:tgtEl>
                                      </p:cBhvr>
                                    </p:animEffect>
                                    <p:anim calcmode="lin" valueType="num">
                                      <p:cBhvr>
                                        <p:cTn id="22" dur="1000" fill="hold"/>
                                        <p:tgtEl>
                                          <p:spTgt spid="4100"/>
                                        </p:tgtEl>
                                        <p:attrNameLst>
                                          <p:attrName>ppt_x</p:attrName>
                                        </p:attrNameLst>
                                      </p:cBhvr>
                                      <p:tavLst>
                                        <p:tav tm="0">
                                          <p:val>
                                            <p:strVal val="#ppt_x"/>
                                          </p:val>
                                        </p:tav>
                                        <p:tav tm="100000">
                                          <p:val>
                                            <p:strVal val="#ppt_x"/>
                                          </p:val>
                                        </p:tav>
                                      </p:tavLst>
                                    </p:anim>
                                    <p:anim calcmode="lin" valueType="num">
                                      <p:cBhvr>
                                        <p:cTn id="23"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102"/>
                                        </p:tgtEl>
                                        <p:attrNameLst>
                                          <p:attrName>style.visibility</p:attrName>
                                        </p:attrNameLst>
                                      </p:cBhvr>
                                      <p:to>
                                        <p:strVal val="visible"/>
                                      </p:to>
                                    </p:set>
                                    <p:animEffect transition="in" filter="fade">
                                      <p:cBhvr>
                                        <p:cTn id="28" dur="1000"/>
                                        <p:tgtEl>
                                          <p:spTgt spid="4102"/>
                                        </p:tgtEl>
                                      </p:cBhvr>
                                    </p:animEffect>
                                    <p:anim calcmode="lin" valueType="num">
                                      <p:cBhvr>
                                        <p:cTn id="29" dur="1000" fill="hold"/>
                                        <p:tgtEl>
                                          <p:spTgt spid="4102"/>
                                        </p:tgtEl>
                                        <p:attrNameLst>
                                          <p:attrName>ppt_x</p:attrName>
                                        </p:attrNameLst>
                                      </p:cBhvr>
                                      <p:tavLst>
                                        <p:tav tm="0">
                                          <p:val>
                                            <p:strVal val="#ppt_x"/>
                                          </p:val>
                                        </p:tav>
                                        <p:tav tm="100000">
                                          <p:val>
                                            <p:strVal val="#ppt_x"/>
                                          </p:val>
                                        </p:tav>
                                      </p:tavLst>
                                    </p:anim>
                                    <p:anim calcmode="lin" valueType="num">
                                      <p:cBhvr>
                                        <p:cTn id="30"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Desig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055C3AF-FA1C-49DF-8765-784C0D06E4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DesignTemplate</Template>
  <TotalTime>0</TotalTime>
  <Words>281</Words>
  <Application>Microsoft Office PowerPoint</Application>
  <PresentationFormat>Diaprojekcija na zaslonu (4:3)</PresentationFormat>
  <Paragraphs>55</Paragraphs>
  <Slides>11</Slides>
  <Notes>1</Notes>
  <HiddenSlides>0</HiddenSlides>
  <MMClips>0</MMClips>
  <ScaleCrop>false</ScaleCrop>
  <HeadingPairs>
    <vt:vector size="4" baseType="variant">
      <vt:variant>
        <vt:lpstr>Tema</vt:lpstr>
      </vt:variant>
      <vt:variant>
        <vt:i4>1</vt:i4>
      </vt:variant>
      <vt:variant>
        <vt:lpstr>Naslovi diapozitivov</vt:lpstr>
      </vt:variant>
      <vt:variant>
        <vt:i4>11</vt:i4>
      </vt:variant>
    </vt:vector>
  </HeadingPairs>
  <TitlesOfParts>
    <vt:vector size="12" baseType="lpstr">
      <vt:lpstr>DesignTemplate</vt:lpstr>
      <vt:lpstr>2. april – svetovni dan knjig za otroke Hans Christian Andersen</vt:lpstr>
      <vt:lpstr>Hans Christian Andersen</vt:lpstr>
      <vt:lpstr>Andersenove pravljice, Zbirke pravljic</vt:lpstr>
      <vt:lpstr>Pravljice</vt:lpstr>
      <vt:lpstr>Prisluhni kateri izmed njih</vt:lpstr>
      <vt:lpstr>2. april, mednarodni dan knjig za otroke </vt:lpstr>
      <vt:lpstr>PowerPointova predstavitev</vt:lpstr>
      <vt:lpstr>PowerPointova predstavitev</vt:lpstr>
      <vt:lpstr>Lepe misli o branju</vt:lpstr>
      <vt:lpstr>PowerPointova predstavitev</vt:lpstr>
      <vt:lpstr>Zapis v zvezek</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2020-03-30T14:17:28Z</dcterms:created>
  <dcterms:modified xsi:type="dcterms:W3CDTF">2020-03-31T09:54:42Z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TC100738469990</vt:lpwstr>
  </property>
</Properties>
</file>