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3" r:id="rId5"/>
    <p:sldId id="264" r:id="rId6"/>
    <p:sldId id="265" r:id="rId7"/>
    <p:sldId id="259" r:id="rId8"/>
    <p:sldId id="266" r:id="rId9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  <a:srgbClr val="FF0066"/>
    <a:srgbClr val="00CCFF"/>
    <a:srgbClr val="00FF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67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5ABB7-A197-4FCD-8DF6-DDA2F6027DA7}" type="datetimeFigureOut">
              <a:rPr lang="sl-SI" smtClean="0"/>
              <a:t>8. 04. 2020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9DD91-10A2-4E3C-9957-7D701CEB94B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41023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5ABB7-A197-4FCD-8DF6-DDA2F6027DA7}" type="datetimeFigureOut">
              <a:rPr lang="sl-SI" smtClean="0"/>
              <a:t>8. 04. 2020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9DD91-10A2-4E3C-9957-7D701CEB94B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61782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5ABB7-A197-4FCD-8DF6-DDA2F6027DA7}" type="datetimeFigureOut">
              <a:rPr lang="sl-SI" smtClean="0"/>
              <a:t>8. 04. 2020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9DD91-10A2-4E3C-9957-7D701CEB94BD}" type="slidenum">
              <a:rPr lang="sl-SI" smtClean="0"/>
              <a:t>‹#›</a:t>
            </a:fld>
            <a:endParaRPr lang="sl-SI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4707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5ABB7-A197-4FCD-8DF6-DDA2F6027DA7}" type="datetimeFigureOut">
              <a:rPr lang="sl-SI" smtClean="0"/>
              <a:t>8. 04. 2020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9DD91-10A2-4E3C-9957-7D701CEB94B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404691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5ABB7-A197-4FCD-8DF6-DDA2F6027DA7}" type="datetimeFigureOut">
              <a:rPr lang="sl-SI" smtClean="0"/>
              <a:t>8. 04. 2020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9DD91-10A2-4E3C-9957-7D701CEB94BD}" type="slidenum">
              <a:rPr lang="sl-SI" smtClean="0"/>
              <a:t>‹#›</a:t>
            </a:fld>
            <a:endParaRPr lang="sl-SI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141551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5ABB7-A197-4FCD-8DF6-DDA2F6027DA7}" type="datetimeFigureOut">
              <a:rPr lang="sl-SI" smtClean="0"/>
              <a:t>8. 04. 2020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9DD91-10A2-4E3C-9957-7D701CEB94B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51487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5ABB7-A197-4FCD-8DF6-DDA2F6027DA7}" type="datetimeFigureOut">
              <a:rPr lang="sl-SI" smtClean="0"/>
              <a:t>8. 04. 2020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9DD91-10A2-4E3C-9957-7D701CEB94B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86963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5ABB7-A197-4FCD-8DF6-DDA2F6027DA7}" type="datetimeFigureOut">
              <a:rPr lang="sl-SI" smtClean="0"/>
              <a:t>8. 04. 2020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9DD91-10A2-4E3C-9957-7D701CEB94B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59843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5ABB7-A197-4FCD-8DF6-DDA2F6027DA7}" type="datetimeFigureOut">
              <a:rPr lang="sl-SI" smtClean="0"/>
              <a:t>8. 04. 2020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9DD91-10A2-4E3C-9957-7D701CEB94B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99640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5ABB7-A197-4FCD-8DF6-DDA2F6027DA7}" type="datetimeFigureOut">
              <a:rPr lang="sl-SI" smtClean="0"/>
              <a:t>8. 04. 2020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9DD91-10A2-4E3C-9957-7D701CEB94B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77978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5ABB7-A197-4FCD-8DF6-DDA2F6027DA7}" type="datetimeFigureOut">
              <a:rPr lang="sl-SI" smtClean="0"/>
              <a:t>8. 04. 2020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9DD91-10A2-4E3C-9957-7D701CEB94B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67113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5ABB7-A197-4FCD-8DF6-DDA2F6027DA7}" type="datetimeFigureOut">
              <a:rPr lang="sl-SI" smtClean="0"/>
              <a:t>8. 04. 2020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9DD91-10A2-4E3C-9957-7D701CEB94B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84277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5ABB7-A197-4FCD-8DF6-DDA2F6027DA7}" type="datetimeFigureOut">
              <a:rPr lang="sl-SI" smtClean="0"/>
              <a:t>8. 04. 2020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9DD91-10A2-4E3C-9957-7D701CEB94B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73754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5ABB7-A197-4FCD-8DF6-DDA2F6027DA7}" type="datetimeFigureOut">
              <a:rPr lang="sl-SI" smtClean="0"/>
              <a:t>8. 04. 2020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9DD91-10A2-4E3C-9957-7D701CEB94B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37002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5ABB7-A197-4FCD-8DF6-DDA2F6027DA7}" type="datetimeFigureOut">
              <a:rPr lang="sl-SI" smtClean="0"/>
              <a:t>8. 04. 2020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9DD91-10A2-4E3C-9957-7D701CEB94B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1934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5ABB7-A197-4FCD-8DF6-DDA2F6027DA7}" type="datetimeFigureOut">
              <a:rPr lang="sl-SI" smtClean="0"/>
              <a:t>8. 04. 2020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9DD91-10A2-4E3C-9957-7D701CEB94B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94048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15ABB7-A197-4FCD-8DF6-DDA2F6027DA7}" type="datetimeFigureOut">
              <a:rPr lang="sl-SI" smtClean="0"/>
              <a:t>8. 04. 2020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DA9DD91-10A2-4E3C-9957-7D701CEB94B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14229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Yk8OcmzQs6w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sl.wikipedia.org/wiki/Obleka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7418294" cy="3301719"/>
          </a:xfrm>
        </p:spPr>
        <p:txBody>
          <a:bodyPr>
            <a:noAutofit/>
          </a:bodyPr>
          <a:lstStyle/>
          <a:p>
            <a:r>
              <a:rPr lang="sl-SI" sz="6600" dirty="0" smtClean="0"/>
              <a:t>MODA IN ESTETSKO OBLAČENJE</a:t>
            </a:r>
            <a:br>
              <a:rPr lang="sl-SI" sz="6600" dirty="0" smtClean="0"/>
            </a:br>
            <a:endParaRPr lang="sl-SI" sz="6600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4840940"/>
            <a:ext cx="7620000" cy="416859"/>
          </a:xfrm>
        </p:spPr>
        <p:txBody>
          <a:bodyPr>
            <a:normAutofit/>
          </a:bodyPr>
          <a:lstStyle/>
          <a:p>
            <a:r>
              <a:rPr lang="sl-SI" dirty="0">
                <a:solidFill>
                  <a:schemeClr val="accent1">
                    <a:lumMod val="75000"/>
                  </a:schemeClr>
                </a:solidFill>
              </a:rPr>
              <a:t>g</a:t>
            </a:r>
            <a:r>
              <a:rPr lang="sl-SI" dirty="0" smtClean="0">
                <a:solidFill>
                  <a:schemeClr val="accent1">
                    <a:lumMod val="75000"/>
                  </a:schemeClr>
                </a:solidFill>
              </a:rPr>
              <a:t>ospodinjski pouk 5. razred                                            Mojca Bukovnik</a:t>
            </a:r>
            <a:endParaRPr lang="sl-SI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92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14804"/>
          </a:xfrm>
        </p:spPr>
        <p:txBody>
          <a:bodyPr>
            <a:normAutofit fontScale="90000"/>
          </a:bodyPr>
          <a:lstStyle/>
          <a:p>
            <a:pPr algn="ctr"/>
            <a:r>
              <a:rPr lang="sl-SI" b="1" dirty="0" smtClean="0"/>
              <a:t>MODA</a:t>
            </a:r>
            <a:endParaRPr lang="sl-SI" b="1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927847"/>
            <a:ext cx="10515600" cy="5249116"/>
          </a:xfrm>
        </p:spPr>
        <p:txBody>
          <a:bodyPr/>
          <a:lstStyle/>
          <a:p>
            <a:pPr marL="0" indent="0">
              <a:buNone/>
            </a:pPr>
            <a:r>
              <a:rPr lang="sl-SI" b="1" dirty="0" smtClean="0">
                <a:solidFill>
                  <a:schemeClr val="accent1">
                    <a:lumMod val="75000"/>
                  </a:schemeClr>
                </a:solidFill>
              </a:rPr>
              <a:t>MODA</a:t>
            </a:r>
            <a:r>
              <a:rPr lang="sl-SI" dirty="0" smtClean="0">
                <a:solidFill>
                  <a:schemeClr val="accent1">
                    <a:lumMod val="75000"/>
                  </a:schemeClr>
                </a:solidFill>
              </a:rPr>
              <a:t> predstavlja uveljavljene kroje oblačil, obutve in oblačilnih dodatkov ter </a:t>
            </a:r>
          </a:p>
          <a:p>
            <a:pPr marL="0" indent="0">
              <a:buNone/>
            </a:pPr>
            <a:r>
              <a:rPr lang="sl-SI" dirty="0" smtClean="0">
                <a:solidFill>
                  <a:schemeClr val="accent1">
                    <a:lumMod val="75000"/>
                  </a:schemeClr>
                </a:solidFill>
              </a:rPr>
              <a:t>barv za te izdelke v določenem času.</a:t>
            </a:r>
            <a:endParaRPr lang="sl-SI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6" name="Picture 2" descr="The Men's Trends You Might Actually Want to Wear in 2020 - WS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233" y="2083942"/>
            <a:ext cx="5329587" cy="3553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BOUT US -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6"/>
          <a:stretch/>
        </p:blipFill>
        <p:spPr bwMode="auto">
          <a:xfrm>
            <a:off x="545540" y="1896034"/>
            <a:ext cx="5195693" cy="39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jeZBesedilom 3"/>
          <p:cNvSpPr txBox="1"/>
          <p:nvPr/>
        </p:nvSpPr>
        <p:spPr>
          <a:xfrm>
            <a:off x="838200" y="5824909"/>
            <a:ext cx="853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/>
              <a:t>Moda skozi čas – video: </a:t>
            </a:r>
            <a:r>
              <a:rPr lang="sl-SI" u="sng">
                <a:hlinkClick r:id="rId4"/>
              </a:rPr>
              <a:t>https://www.youtube.com/watch?v=Yk8OcmzQs6w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14655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39993"/>
          </a:xfrm>
        </p:spPr>
        <p:txBody>
          <a:bodyPr>
            <a:normAutofit fontScale="90000"/>
          </a:bodyPr>
          <a:lstStyle/>
          <a:p>
            <a:r>
              <a:rPr lang="sl-SI" dirty="0"/>
              <a:t>Moda se skozi čas </a:t>
            </a:r>
            <a:r>
              <a:rPr lang="sl-SI" dirty="0" smtClean="0"/>
              <a:t>nenehno spreminja</a:t>
            </a:r>
            <a:r>
              <a:rPr lang="sl-SI" dirty="0"/>
              <a:t>.</a:t>
            </a:r>
            <a:br>
              <a:rPr lang="sl-SI" dirty="0"/>
            </a:br>
            <a:endParaRPr lang="sl-SI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19" t="1000" r="31142" b="69706"/>
          <a:stretch/>
        </p:blipFill>
        <p:spPr>
          <a:xfrm>
            <a:off x="9701724" y="3418811"/>
            <a:ext cx="2379665" cy="3071930"/>
          </a:xfrm>
          <a:prstGeom prst="rect">
            <a:avLst/>
          </a:prstGeom>
        </p:spPr>
      </p:pic>
      <p:pic>
        <p:nvPicPr>
          <p:cNvPr id="11" name="Označba mesta vsebine 10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49987"/>
          <a:stretch/>
        </p:blipFill>
        <p:spPr>
          <a:xfrm>
            <a:off x="9680441" y="485121"/>
            <a:ext cx="2379665" cy="2810856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971" y="1707986"/>
            <a:ext cx="8821909" cy="352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42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89613"/>
          </a:xfrm>
        </p:spPr>
        <p:txBody>
          <a:bodyPr>
            <a:normAutofit fontScale="90000"/>
          </a:bodyPr>
          <a:lstStyle/>
          <a:p>
            <a:r>
              <a:rPr lang="sl-SI" dirty="0"/>
              <a:t>Moda se skozi čas </a:t>
            </a:r>
            <a:r>
              <a:rPr lang="sl-SI" dirty="0" smtClean="0"/>
              <a:t>nenehno spreminja</a:t>
            </a:r>
            <a:r>
              <a:rPr lang="sl-SI" dirty="0"/>
              <a:t>.</a:t>
            </a:r>
            <a:br>
              <a:rPr lang="sl-SI" dirty="0"/>
            </a:b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806" t="12317" r="68987" b="10892"/>
          <a:stretch/>
        </p:blipFill>
        <p:spPr>
          <a:xfrm>
            <a:off x="9048137" y="257619"/>
            <a:ext cx="2082566" cy="296608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/>
          <a:srcRect l="72042" t="4106" r="6536" b="14351"/>
          <a:stretch/>
        </p:blipFill>
        <p:spPr>
          <a:xfrm>
            <a:off x="872207" y="2425155"/>
            <a:ext cx="1796043" cy="3045463"/>
          </a:xfrm>
          <a:prstGeom prst="rect">
            <a:avLst/>
          </a:prstGeom>
        </p:spPr>
      </p:pic>
      <p:pic>
        <p:nvPicPr>
          <p:cNvPr id="6" name="Označba mesta vsebine 3"/>
          <p:cNvPicPr>
            <a:picLocks noChangeAspect="1"/>
          </p:cNvPicPr>
          <p:nvPr/>
        </p:nvPicPr>
        <p:blipFill rotWithShape="1">
          <a:blip r:embed="rId2"/>
          <a:srcRect l="38048" t="5763" r="30641"/>
          <a:stretch/>
        </p:blipFill>
        <p:spPr>
          <a:xfrm>
            <a:off x="9048137" y="3527108"/>
            <a:ext cx="2184300" cy="3073614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4"/>
          <a:srcRect t="30935" b="3832"/>
          <a:stretch/>
        </p:blipFill>
        <p:spPr>
          <a:xfrm>
            <a:off x="3288795" y="1740659"/>
            <a:ext cx="4745933" cy="486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123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428406" y="609600"/>
            <a:ext cx="7255240" cy="1429062"/>
          </a:xfrm>
        </p:spPr>
        <p:txBody>
          <a:bodyPr>
            <a:normAutofit fontScale="90000"/>
          </a:bodyPr>
          <a:lstStyle/>
          <a:p>
            <a:pPr algn="ctr"/>
            <a:r>
              <a:rPr lang="sl-SI" dirty="0"/>
              <a:t>Moda se skozi čas </a:t>
            </a:r>
            <a:r>
              <a:rPr lang="sl-SI" dirty="0" smtClean="0"/>
              <a:t>nenehno spreminja.</a:t>
            </a:r>
            <a:br>
              <a:rPr lang="sl-SI" dirty="0" smtClean="0"/>
            </a:br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2"/>
          <a:srcRect l="3327" r="54989"/>
          <a:stretch/>
        </p:blipFill>
        <p:spPr>
          <a:xfrm>
            <a:off x="413660" y="601021"/>
            <a:ext cx="1837727" cy="223212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3"/>
          <a:srcRect l="53192" t="6192" r="16390" b="7027"/>
          <a:stretch/>
        </p:blipFill>
        <p:spPr>
          <a:xfrm>
            <a:off x="9860665" y="479685"/>
            <a:ext cx="1618938" cy="2338466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660" y="3083483"/>
            <a:ext cx="4575627" cy="3446019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9653" y="3083482"/>
            <a:ext cx="5325034" cy="3446019"/>
          </a:xfrm>
          <a:prstGeom prst="rect">
            <a:avLst/>
          </a:prstGeom>
        </p:spPr>
      </p:pic>
      <p:sp>
        <p:nvSpPr>
          <p:cNvPr id="10" name="Označba mesta vsebine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03521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7597236" cy="1320800"/>
          </a:xfrm>
        </p:spPr>
        <p:txBody>
          <a:bodyPr/>
          <a:lstStyle/>
          <a:p>
            <a:r>
              <a:rPr lang="sl-SI" dirty="0"/>
              <a:t>Moda se skozi čas </a:t>
            </a:r>
            <a:r>
              <a:rPr lang="sl-SI" dirty="0" smtClean="0"/>
              <a:t>nenehno spreminja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4724" y="1930400"/>
            <a:ext cx="3188532" cy="3735882"/>
          </a:xfrm>
          <a:prstGeom prst="rect">
            <a:avLst/>
          </a:prstGeom>
        </p:spPr>
      </p:pic>
      <p:pic>
        <p:nvPicPr>
          <p:cNvPr id="5" name="Označba mesta vsebine 3"/>
          <p:cNvPicPr>
            <a:picLocks noChangeAspect="1"/>
          </p:cNvPicPr>
          <p:nvPr/>
        </p:nvPicPr>
        <p:blipFill rotWithShape="1">
          <a:blip r:embed="rId3"/>
          <a:srcRect l="11357" t="3896" r="8609" b="3762"/>
          <a:stretch/>
        </p:blipFill>
        <p:spPr>
          <a:xfrm>
            <a:off x="213677" y="1930400"/>
            <a:ext cx="1690073" cy="294456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2334" y="256178"/>
            <a:ext cx="4109973" cy="3581304"/>
          </a:xfrm>
          <a:prstGeom prst="rect">
            <a:avLst/>
          </a:prstGeom>
        </p:spPr>
      </p:pic>
      <p:sp>
        <p:nvSpPr>
          <p:cNvPr id="7" name="PoljeZBesedilom 6"/>
          <p:cNvSpPr txBox="1"/>
          <p:nvPr/>
        </p:nvSpPr>
        <p:spPr>
          <a:xfrm>
            <a:off x="2114724" y="5786203"/>
            <a:ext cx="3188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Prva polovica 20. stoletja</a:t>
            </a:r>
            <a:endParaRPr lang="sl-SI" dirty="0"/>
          </a:p>
        </p:txBody>
      </p:sp>
      <p:sp>
        <p:nvSpPr>
          <p:cNvPr id="8" name="PoljeZBesedilom 7"/>
          <p:cNvSpPr txBox="1"/>
          <p:nvPr/>
        </p:nvSpPr>
        <p:spPr>
          <a:xfrm>
            <a:off x="7612334" y="3942413"/>
            <a:ext cx="4109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Hipiji v drugi polovici 20. stoletja</a:t>
            </a:r>
            <a:endParaRPr lang="sl-SI" dirty="0"/>
          </a:p>
        </p:txBody>
      </p:sp>
      <p:sp>
        <p:nvSpPr>
          <p:cNvPr id="10" name="PoljeZBesedilom 9"/>
          <p:cNvSpPr txBox="1"/>
          <p:nvPr/>
        </p:nvSpPr>
        <p:spPr>
          <a:xfrm>
            <a:off x="5681272" y="4452079"/>
            <a:ext cx="5426439" cy="193899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sl-SI" sz="2400" dirty="0" smtClean="0">
                <a:solidFill>
                  <a:schemeClr val="accent5">
                    <a:lumMod val="75000"/>
                  </a:schemeClr>
                </a:solidFill>
              </a:rPr>
              <a:t>Zanimivo je, da so bili otroci do druge polovice 20. stoletja obravnavani zgolj kot pomanjšani odrasli in tako so bili tudi oblečeni. Danes poznamo tudi otroško modo. </a:t>
            </a:r>
            <a:endParaRPr lang="sl-SI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77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82039"/>
          </a:xfrm>
        </p:spPr>
        <p:txBody>
          <a:bodyPr>
            <a:normAutofit fontScale="90000"/>
          </a:bodyPr>
          <a:lstStyle/>
          <a:p>
            <a:pPr algn="ctr"/>
            <a:r>
              <a:rPr lang="sl-SI" smtClean="0"/>
              <a:t>SLOG OBLAČENJA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981635"/>
            <a:ext cx="10515600" cy="5195328"/>
          </a:xfrm>
        </p:spPr>
        <p:txBody>
          <a:bodyPr/>
          <a:lstStyle/>
          <a:p>
            <a:pPr marL="0" indent="0">
              <a:buNone/>
            </a:pPr>
            <a:r>
              <a:rPr lang="sl-SI" dirty="0" smtClean="0">
                <a:solidFill>
                  <a:schemeClr val="accent1">
                    <a:lumMod val="75000"/>
                  </a:schemeClr>
                </a:solidFill>
              </a:rPr>
              <a:t>OBLAČILNI SLOG je izbor in uporaba tistih modnih elementov, ki so lastne posameznemu zgodovinskemu času ali obdobju, določeni skupini ljudi ali posamezniku na primer: </a:t>
            </a:r>
          </a:p>
          <a:p>
            <a:r>
              <a:rPr lang="sl-SI" dirty="0" smtClean="0">
                <a:solidFill>
                  <a:schemeClr val="accent1">
                    <a:lumMod val="75000"/>
                  </a:schemeClr>
                </a:solidFill>
              </a:rPr>
              <a:t>športni slog, </a:t>
            </a:r>
          </a:p>
          <a:p>
            <a:r>
              <a:rPr lang="sl-SI" dirty="0" smtClean="0">
                <a:solidFill>
                  <a:schemeClr val="accent1">
                    <a:lumMod val="75000"/>
                  </a:schemeClr>
                </a:solidFill>
              </a:rPr>
              <a:t>poslovni slog (protokol)</a:t>
            </a:r>
          </a:p>
          <a:p>
            <a:r>
              <a:rPr lang="sl-SI" dirty="0" smtClean="0">
                <a:solidFill>
                  <a:schemeClr val="accent1">
                    <a:lumMod val="75000"/>
                  </a:schemeClr>
                </a:solidFill>
              </a:rPr>
              <a:t>Babičin slog</a:t>
            </a:r>
          </a:p>
          <a:p>
            <a:r>
              <a:rPr lang="sl-SI" dirty="0" smtClean="0">
                <a:solidFill>
                  <a:schemeClr val="accent1">
                    <a:lumMod val="75000"/>
                  </a:schemeClr>
                </a:solidFill>
              </a:rPr>
              <a:t>Rokerski slog</a:t>
            </a:r>
          </a:p>
          <a:p>
            <a:r>
              <a:rPr lang="sl-SI" dirty="0" smtClean="0">
                <a:solidFill>
                  <a:schemeClr val="accent1">
                    <a:lumMod val="75000"/>
                  </a:schemeClr>
                </a:solidFill>
              </a:rPr>
              <a:t>,…</a:t>
            </a:r>
            <a:endParaRPr lang="sl-SI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6715" y="1853879"/>
            <a:ext cx="4487442" cy="385639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324" y="3579299"/>
            <a:ext cx="3955391" cy="3006097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6601" y="5156615"/>
            <a:ext cx="3085400" cy="158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44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19397"/>
          </a:xfrm>
        </p:spPr>
        <p:txBody>
          <a:bodyPr>
            <a:normAutofit/>
          </a:bodyPr>
          <a:lstStyle/>
          <a:p>
            <a:r>
              <a:rPr lang="sl-SI" dirty="0" smtClean="0"/>
              <a:t>Kodeks oblačenja na delovnem mestu </a:t>
            </a:r>
            <a:r>
              <a:rPr lang="sl-SI" sz="1600" dirty="0"/>
              <a:t>so napisana, še pogosteje pa nenapisana pravila, ki se tičejo posameznikove </a:t>
            </a:r>
            <a:r>
              <a:rPr lang="sl-SI" sz="1600" dirty="0" smtClean="0">
                <a:hlinkClick r:id="rId2" tooltip="Obleka"/>
              </a:rPr>
              <a:t>obleke</a:t>
            </a:r>
            <a:r>
              <a:rPr lang="sl-SI" sz="1600" dirty="0" smtClean="0"/>
              <a:t>.</a:t>
            </a:r>
            <a:endParaRPr lang="sl-SI" sz="1600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77334" y="1633928"/>
            <a:ext cx="8596668" cy="4407434"/>
          </a:xfrm>
        </p:spPr>
        <p:txBody>
          <a:bodyPr>
            <a:normAutofit fontScale="77500" lnSpcReduction="20000"/>
          </a:bodyPr>
          <a:lstStyle/>
          <a:p>
            <a:r>
              <a:rPr lang="sl-SI" dirty="0"/>
              <a:t>Protokol Republike Slovenije</a:t>
            </a:r>
          </a:p>
          <a:p>
            <a:r>
              <a:rPr lang="sl-SI" dirty="0"/>
              <a:t>Kodeks etike zaposlenih v Protokolu Republike Slovenije zahteva od svojih zaposlenih, da izpolnjujejo posebno predpisane pogoje, in prepoveduje izzivalna oblačila. Pri moških delovno obleko sestavljajo obleka, srajca z dolgimi rokavi, kravata z nevpadljivim vzorcem, temne nogavice in temni čevlji. Moški morajo za razne formalne dogodke, na primer ob državnih proslavah in državnih obiskih obleči temno obleko (npr. temno sive ali temno modre/črne barve), belo srajco z dolgimi rokavi z nevpadljivo kravato ter temne čevlje.</a:t>
            </a:r>
          </a:p>
          <a:p>
            <a:endParaRPr lang="sl-SI" dirty="0"/>
          </a:p>
          <a:p>
            <a:r>
              <a:rPr lang="sl-SI" dirty="0"/>
              <a:t>Ženske so pri izbiri delovne in formalne obleke omejene na nekričeče hlačne kostime ter na kostime s krili. Lahko izberejo tudi obleko, vendar mora le-ta segati vsaj do kolen, ramena pa naj bodo pokrita. Paziti morajo tudi, da vratni izrez ni prevelik. V vseh letnih časih, tudi poleti, morajo nositi nogavice ter zaprte čevlje. Paziti morajo, da ne izberejo preveč nakita in se ne nadišavijo preveč.</a:t>
            </a:r>
          </a:p>
          <a:p>
            <a:endParaRPr lang="sl-SI" dirty="0"/>
          </a:p>
          <a:p>
            <a:r>
              <a:rPr lang="sl-SI" dirty="0"/>
              <a:t>Neprimerna oblačila na delovnem mestu so kratke hlače, športna oblačila, mini krila in kavbojke. Prav tako je potrebno paziti na dekoltiranost oblačil. V dneh, ko ni vnaprej napovedanih obveznosti, se zaposleni lahko obleče svobodneje, vendar mora imeti v primeru nenapovedane obveznosti delovno/formalno oblačilo »pri roki« (v pisarni, na obešalniku).</a:t>
            </a:r>
          </a:p>
          <a:p>
            <a:endParaRPr lang="sl-SI" dirty="0"/>
          </a:p>
          <a:p>
            <a:r>
              <a:rPr lang="sl-SI" dirty="0"/>
              <a:t>Formalnost kodeksa oblačenja na delovnem mestu se, kot že prej omenjeno, običajno določi glede na količino stikov zaposlenih s strankami.</a:t>
            </a:r>
          </a:p>
        </p:txBody>
      </p:sp>
    </p:spTree>
    <p:extLst>
      <p:ext uri="{BB962C8B-B14F-4D97-AF65-F5344CB8AC3E}">
        <p14:creationId xmlns:p14="http://schemas.microsoft.com/office/powerpoint/2010/main" val="82071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ladko">
  <a:themeElements>
    <a:clrScheme name="Gladko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Gladko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ladk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248</TotalTime>
  <Words>420</Words>
  <Application>Microsoft Office PowerPoint</Application>
  <PresentationFormat>Širokozaslonsko</PresentationFormat>
  <Paragraphs>29</Paragraphs>
  <Slides>8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8</vt:i4>
      </vt:variant>
    </vt:vector>
  </HeadingPairs>
  <TitlesOfParts>
    <vt:vector size="12" baseType="lpstr">
      <vt:lpstr>Arial</vt:lpstr>
      <vt:lpstr>Trebuchet MS</vt:lpstr>
      <vt:lpstr>Wingdings 3</vt:lpstr>
      <vt:lpstr>Gladko</vt:lpstr>
      <vt:lpstr>MODA IN ESTETSKO OBLAČENJE </vt:lpstr>
      <vt:lpstr>MODA</vt:lpstr>
      <vt:lpstr>Moda se skozi čas nenehno spreminja. </vt:lpstr>
      <vt:lpstr>Moda se skozi čas nenehno spreminja. </vt:lpstr>
      <vt:lpstr>Moda se skozi čas nenehno spreminja. </vt:lpstr>
      <vt:lpstr>Moda se skozi čas nenehno spreminja</vt:lpstr>
      <vt:lpstr>SLOG OBLAČENJA</vt:lpstr>
      <vt:lpstr>Kodeks oblačenja na delovnem mestu so napisana, še pogosteje pa nenapisana pravila, ki se tičejo posameznikove obleke.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MODA IN ESTETSKO OBLAČENJE </dc:title>
  <dc:creator>Windows User</dc:creator>
  <cp:lastModifiedBy>Windows User</cp:lastModifiedBy>
  <cp:revision>33</cp:revision>
  <dcterms:created xsi:type="dcterms:W3CDTF">2020-03-27T02:38:40Z</dcterms:created>
  <dcterms:modified xsi:type="dcterms:W3CDTF">2020-04-08T05:55:34Z</dcterms:modified>
</cp:coreProperties>
</file>