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Žan Jakše" initials="ŽJ" lastIdx="0" clrIdx="0">
    <p:extLst>
      <p:ext uri="{19B8F6BF-5375-455C-9EA6-DF929625EA0E}">
        <p15:presenceInfo xmlns:p15="http://schemas.microsoft.com/office/powerpoint/2012/main" userId="4ef4f4da52a51c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vXuhvzbQ5E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911927" y="2151727"/>
            <a:ext cx="8587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8000" dirty="0"/>
              <a:t>EVROPSKA UNIJA IN SVET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2252749" y="6010638"/>
            <a:ext cx="818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/>
              <a:t>Kaj nas povezuje v Evropski uniji?</a:t>
            </a:r>
          </a:p>
          <a:p>
            <a:pPr algn="ctr"/>
            <a:r>
              <a:rPr lang="sl-SI" b="1" dirty="0"/>
              <a:t>Kdo odloča v EU in o EU?</a:t>
            </a:r>
          </a:p>
        </p:txBody>
      </p:sp>
    </p:spTree>
    <p:extLst>
      <p:ext uri="{BB962C8B-B14F-4D97-AF65-F5344CB8AC3E}">
        <p14:creationId xmlns:p14="http://schemas.microsoft.com/office/powerpoint/2010/main" val="28744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2" y="619432"/>
            <a:ext cx="9905999" cy="5171769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Se še spomniš kaj v matematičnem jeziku pomeni unija?</a:t>
            </a:r>
          </a:p>
          <a:p>
            <a:pPr marL="0" indent="0">
              <a:buNone/>
            </a:pPr>
            <a:r>
              <a:rPr lang="sl-SI" dirty="0"/>
              <a:t>Unija pomeni združitev v eno celoto. Beseda unija pomen</a:t>
            </a:r>
            <a:r>
              <a:rPr lang="en-US" dirty="0" err="1"/>
              <a:t>i</a:t>
            </a:r>
            <a:r>
              <a:rPr lang="sl-SI" dirty="0"/>
              <a:t> tudi zveza, skupnost.</a:t>
            </a:r>
          </a:p>
          <a:p>
            <a:pPr marL="0" indent="0">
              <a:buNone/>
            </a:pPr>
            <a:r>
              <a:rPr lang="sl-SI" dirty="0"/>
              <a:t>In v </a:t>
            </a:r>
            <a:r>
              <a:rPr lang="sl-SI" dirty="0">
                <a:solidFill>
                  <a:srgbClr val="FF0000"/>
                </a:solidFill>
              </a:rPr>
              <a:t>Evropsko unijo (EU) </a:t>
            </a:r>
            <a:r>
              <a:rPr lang="sl-SI" dirty="0"/>
              <a:t>so se povezale nekatere evropske države. Na začetku jih je bilo šest, leta 2014 jih je bilo že 28. </a:t>
            </a:r>
            <a:r>
              <a:rPr lang="sl-SI" dirty="0">
                <a:solidFill>
                  <a:srgbClr val="FF0000"/>
                </a:solidFill>
              </a:rPr>
              <a:t>Slovenija</a:t>
            </a:r>
            <a:r>
              <a:rPr lang="sl-SI" dirty="0"/>
              <a:t> je postala članica Evropske unije leta </a:t>
            </a:r>
            <a:r>
              <a:rPr lang="sl-SI" dirty="0">
                <a:solidFill>
                  <a:srgbClr val="FF0000"/>
                </a:solidFill>
              </a:rPr>
              <a:t>2004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/>
              <a:t>V interaktivnem gradivu lahko klikneš na              in si ogledaš, kako se je širila Evropska unija.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010" y="3603523"/>
            <a:ext cx="739152" cy="7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1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141412" y="471948"/>
            <a:ext cx="9905999" cy="6105833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 EU živi več kot pol milijarde ljudi, ki se precej razlikujejo med seboj. EU spoštuje to </a:t>
            </a:r>
            <a:r>
              <a:rPr lang="sl-SI" dirty="0">
                <a:solidFill>
                  <a:srgbClr val="FF0000"/>
                </a:solidFill>
              </a:rPr>
              <a:t>raznolikost</a:t>
            </a:r>
            <a:r>
              <a:rPr lang="sl-SI" dirty="0"/>
              <a:t> in človekove pravice ter spodbuja sodelovanje.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			zemljevid članic Evropske unije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36" y="2240679"/>
            <a:ext cx="37147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2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7696" y="141316"/>
            <a:ext cx="11662756" cy="6465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dirty="0"/>
              <a:t>Tako kot ima Slovenija državne simbole, ki predstavljajo državo in jo delajo prepoznavno</a:t>
            </a:r>
            <a:r>
              <a:rPr lang="en-US"/>
              <a:t>,</a:t>
            </a:r>
            <a:r>
              <a:rPr lang="sl-SI"/>
              <a:t> </a:t>
            </a:r>
            <a:r>
              <a:rPr lang="sl-SI" dirty="0"/>
              <a:t>ima tudi Evropska unija svoje </a:t>
            </a:r>
            <a:r>
              <a:rPr lang="sl-SI" dirty="0">
                <a:solidFill>
                  <a:srgbClr val="FF0000"/>
                </a:solidFill>
              </a:rPr>
              <a:t>simbole</a:t>
            </a:r>
            <a:r>
              <a:rPr lang="sl-SI" dirty="0"/>
              <a:t> – zastavo, himno, skupno geslo oz. slogan in svoj dan.</a:t>
            </a:r>
          </a:p>
          <a:p>
            <a:pPr marL="0" indent="0">
              <a:buNone/>
            </a:pPr>
            <a:r>
              <a:rPr lang="sl-SI" dirty="0"/>
              <a:t>																					</a:t>
            </a:r>
            <a:r>
              <a:rPr lang="sl-SI" dirty="0">
                <a:hlinkClick r:id="rId2"/>
              </a:rPr>
              <a:t>Tukaj</a:t>
            </a:r>
            <a:r>
              <a:rPr lang="sl-SI" dirty="0"/>
              <a:t> prisluhni himni 										Evropske unije.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Slogan</a:t>
            </a:r>
            <a:r>
              <a:rPr lang="sl-SI" dirty="0"/>
              <a:t> „ZDRUŽENA V RAZNOLIKOSTI“ se je začel uporabljati leta 2000. Govori o tem, da se evropske države povezujejo v Evropsko unijo za trajni mir in blaginjo, hkrati pa jih bogati različnost njihovih kultur, tradicij in jezikov.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Dan Evrope </a:t>
            </a:r>
            <a:r>
              <a:rPr lang="sl-SI" dirty="0"/>
              <a:t>praznujemo 9. maja.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555" y="1016564"/>
            <a:ext cx="3094397" cy="20629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585" y="1016564"/>
            <a:ext cx="1702250" cy="240884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429789" y="3079495"/>
            <a:ext cx="4547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Zastava</a:t>
            </a:r>
            <a:r>
              <a:rPr lang="sl-SI" dirty="0"/>
              <a:t> je temno modre barve z dvanajstimi zlatimi zvezdami, ki tvorijo krog in s tem ponazarjajo enotnost, solidarnost in sožitje narodov Evrope.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6467302" y="3425409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Himna</a:t>
            </a:r>
            <a:r>
              <a:rPr lang="sl-SI" dirty="0"/>
              <a:t> temelji na deveti simfoniji Ludwiga Van Beethovna.</a:t>
            </a:r>
          </a:p>
        </p:txBody>
      </p:sp>
    </p:spTree>
    <p:extLst>
      <p:ext uri="{BB962C8B-B14F-4D97-AF65-F5344CB8AC3E}">
        <p14:creationId xmlns:p14="http://schemas.microsoft.com/office/powerpoint/2010/main" val="164577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2" y="825910"/>
            <a:ext cx="9905999" cy="4965291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Eden </a:t>
            </a:r>
            <a:r>
              <a:rPr lang="sl-SI" dirty="0" err="1"/>
              <a:t>najprepoznavnejših</a:t>
            </a:r>
            <a:r>
              <a:rPr lang="sl-SI" dirty="0"/>
              <a:t> simbolov evropskega povezovanja je tudi </a:t>
            </a:r>
            <a:r>
              <a:rPr lang="sl-SI" dirty="0">
                <a:solidFill>
                  <a:srgbClr val="FF0000"/>
                </a:solidFill>
              </a:rPr>
              <a:t>skupni denar </a:t>
            </a:r>
            <a:r>
              <a:rPr lang="sl-SI" dirty="0"/>
              <a:t>– </a:t>
            </a:r>
            <a:r>
              <a:rPr lang="sl-SI" dirty="0">
                <a:solidFill>
                  <a:srgbClr val="FF0000"/>
                </a:solidFill>
              </a:rPr>
              <a:t>evro</a:t>
            </a:r>
            <a:r>
              <a:rPr lang="sl-SI" dirty="0"/>
              <a:t>. Približno 341 milijonov ljudi ga uporablja vsak dan in je druga najpogosteje uporabljena valuta na svetu. Vendar pa vse članice EU ne uporabljajo evra.</a:t>
            </a:r>
          </a:p>
          <a:p>
            <a:pPr marL="0" indent="0">
              <a:buNone/>
            </a:pPr>
            <a:r>
              <a:rPr lang="sl-SI" dirty="0"/>
              <a:t>Slovenija je evro uvedla 1. januarja 2007.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591" y="3560928"/>
            <a:ext cx="3409335" cy="22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4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0724" y="412955"/>
            <a:ext cx="10796688" cy="6017342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Države EU </a:t>
            </a:r>
            <a:r>
              <a:rPr lang="sl-SI" dirty="0">
                <a:solidFill>
                  <a:srgbClr val="FF0000"/>
                </a:solidFill>
              </a:rPr>
              <a:t>sprejemajo</a:t>
            </a:r>
            <a:r>
              <a:rPr lang="sl-SI" dirty="0"/>
              <a:t> odločitve </a:t>
            </a:r>
            <a:r>
              <a:rPr lang="sl-SI" dirty="0">
                <a:solidFill>
                  <a:srgbClr val="FF0000"/>
                </a:solidFill>
              </a:rPr>
              <a:t>skupaj</a:t>
            </a:r>
            <a:r>
              <a:rPr lang="sl-SI" dirty="0"/>
              <a:t>, z dogovorom. Te odločitve – določila, pravila zakoni – veljajo za vse državljane EU. Odločitve sprejemajo organi EU, v katerih ima vsaka država članica svoje predstavnike:</a:t>
            </a:r>
          </a:p>
          <a:p>
            <a:pPr>
              <a:buFontTx/>
              <a:buChar char="-"/>
            </a:pPr>
            <a:r>
              <a:rPr lang="sl-SI" dirty="0"/>
              <a:t>Evropski parlament sestavlja 751 poslancev iz vseh držav; število poslancev iz določene države je odvisno od števila prebivalcev te države.</a:t>
            </a:r>
          </a:p>
          <a:p>
            <a:pPr>
              <a:buFontTx/>
              <a:buChar char="-"/>
            </a:pPr>
            <a:r>
              <a:rPr lang="sl-SI" dirty="0"/>
              <a:t> Evropsko komisijo sestavljajo komisarji. Vsaka država</a:t>
            </a:r>
          </a:p>
          <a:p>
            <a:pPr marL="0" indent="0">
              <a:buNone/>
            </a:pPr>
            <a:r>
              <a:rPr lang="sl-SI" dirty="0"/>
              <a:t> ima enega člana – komisarja.</a:t>
            </a:r>
          </a:p>
          <a:p>
            <a:pPr>
              <a:buFontTx/>
              <a:buChar char="-"/>
            </a:pPr>
            <a:r>
              <a:rPr lang="sl-SI" dirty="0"/>
              <a:t> Svet EU sestavljajo določeni ministri vseh držav, ki so </a:t>
            </a:r>
          </a:p>
          <a:p>
            <a:pPr marL="0" indent="0">
              <a:buNone/>
            </a:pPr>
            <a:r>
              <a:rPr lang="sl-SI" dirty="0"/>
              <a:t>članice EU.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735" y="3141405"/>
            <a:ext cx="2628078" cy="31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274320" y="232756"/>
            <a:ext cx="11662756" cy="5558445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Večina organov EU je v Bruslju v Belgiji, Evropski parlament je v Strasbourgu v Franciji. Države EU imajo nekatera skupna pravila. Kljub temu je vsaka država EU še vedno samostojna, s svojimi zakoni in ureditvijo.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43" y="3845773"/>
            <a:ext cx="4427385" cy="29404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445" y="3534986"/>
            <a:ext cx="4854631" cy="32512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881" y="1594372"/>
            <a:ext cx="4529485" cy="30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3905" y="146521"/>
            <a:ext cx="9905998" cy="501872"/>
          </a:xfrm>
        </p:spPr>
        <p:txBody>
          <a:bodyPr>
            <a:normAutofit/>
          </a:bodyPr>
          <a:lstStyle/>
          <a:p>
            <a:r>
              <a:rPr lang="sl-SI" sz="2400" dirty="0"/>
              <a:t>ZAPIS V ZVEZEK:</a:t>
            </a:r>
          </a:p>
        </p:txBody>
      </p:sp>
      <p:sp>
        <p:nvSpPr>
          <p:cNvPr id="9" name="Označba mesta vsebine 8"/>
          <p:cNvSpPr>
            <a:spLocks noGrp="1"/>
          </p:cNvSpPr>
          <p:nvPr>
            <p:ph idx="1"/>
          </p:nvPr>
        </p:nvSpPr>
        <p:spPr>
          <a:xfrm>
            <a:off x="117987" y="648393"/>
            <a:ext cx="11872451" cy="5737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>
                <a:solidFill>
                  <a:srgbClr val="FF0000"/>
                </a:solidFill>
              </a:rPr>
              <a:t>EVROPSKA UNIJA IN SVET</a:t>
            </a:r>
          </a:p>
          <a:p>
            <a:pPr marL="0" indent="0">
              <a:buNone/>
            </a:pPr>
            <a:r>
              <a:rPr lang="sl-SI" dirty="0"/>
              <a:t>Slovenija je postala </a:t>
            </a:r>
            <a:r>
              <a:rPr lang="sl-SI" dirty="0">
                <a:solidFill>
                  <a:srgbClr val="FF0000"/>
                </a:solidFill>
              </a:rPr>
              <a:t>članica</a:t>
            </a:r>
            <a:r>
              <a:rPr lang="sl-SI" dirty="0"/>
              <a:t> Evropske unije (EU) leta 2004. </a:t>
            </a:r>
          </a:p>
          <a:p>
            <a:pPr marL="0" indent="0">
              <a:buNone/>
            </a:pPr>
            <a:r>
              <a:rPr lang="sl-SI" dirty="0"/>
              <a:t>Denarno valuto </a:t>
            </a:r>
            <a:r>
              <a:rPr lang="sl-SI" dirty="0">
                <a:solidFill>
                  <a:srgbClr val="FF0000"/>
                </a:solidFill>
              </a:rPr>
              <a:t>evro</a:t>
            </a:r>
            <a:r>
              <a:rPr lang="sl-SI" dirty="0"/>
              <a:t> so pri nas uvedli leta 2007. </a:t>
            </a:r>
          </a:p>
          <a:p>
            <a:pPr marL="0" indent="0">
              <a:buNone/>
            </a:pPr>
            <a:r>
              <a:rPr lang="sl-SI" dirty="0"/>
              <a:t>Evropska unija ima svoje </a:t>
            </a:r>
            <a:r>
              <a:rPr lang="sl-SI" dirty="0">
                <a:solidFill>
                  <a:srgbClr val="FF0000"/>
                </a:solidFill>
              </a:rPr>
              <a:t>simbole</a:t>
            </a:r>
            <a:r>
              <a:rPr lang="sl-SI" dirty="0"/>
              <a:t> – zastavo, himno, skupno geslo </a:t>
            </a:r>
          </a:p>
          <a:p>
            <a:pPr marL="0" indent="0">
              <a:buNone/>
            </a:pPr>
            <a:r>
              <a:rPr lang="sl-SI" dirty="0"/>
              <a:t>in svoj dan. Geslo EU se glasi: Združeni v  raznolikosti. </a:t>
            </a:r>
            <a:r>
              <a:rPr lang="sl-SI" dirty="0" err="1"/>
              <a:t>Najprepoznavnejši</a:t>
            </a:r>
            <a:r>
              <a:rPr lang="sl-SI" dirty="0"/>
              <a:t> simbol evropskega povezovanja je tudi skupni denar – evro.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1. Nariši zastavo evropske unije.</a:t>
            </a:r>
          </a:p>
          <a:p>
            <a:pPr marL="0" indent="0">
              <a:buNone/>
            </a:pPr>
            <a:r>
              <a:rPr lang="sl-SI" dirty="0"/>
              <a:t>2. Poišči enega izmed evrskih kovancev. Nariši ga z obeh strani. Kovanec preprosto položi pod list in podrgni po njem s svinčnikom. </a:t>
            </a:r>
          </a:p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14" y="221127"/>
            <a:ext cx="2847079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09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116</TotalTime>
  <Words>564</Words>
  <Application>Microsoft Office PowerPoint</Application>
  <PresentationFormat>Širokozaslonsko</PresentationFormat>
  <Paragraphs>44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Tw Cen MT</vt:lpstr>
      <vt:lpstr>Vezje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ZAPIS V ZVEZEK: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Žan Jakše</dc:creator>
  <cp:lastModifiedBy>Marjeta</cp:lastModifiedBy>
  <cp:revision>12</cp:revision>
  <dcterms:created xsi:type="dcterms:W3CDTF">2020-05-25T12:18:32Z</dcterms:created>
  <dcterms:modified xsi:type="dcterms:W3CDTF">2020-05-25T15:03:55Z</dcterms:modified>
</cp:coreProperties>
</file>