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3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0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3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61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59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40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23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43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8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400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61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53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084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0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586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464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78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8A9232-6EBD-4D48-A3C8-7CE3A3947A21}" type="datetimeFigureOut">
              <a:rPr lang="sl-SI" smtClean="0"/>
              <a:t>30.4.2020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4EE54B-8410-420F-BD01-14A3E019B8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72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11AD0C-805A-4464-B5FA-393CAC583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FF00"/>
                </a:solidFill>
              </a:rPr>
              <a:t>DRŽAVNI SIMBOLI </a:t>
            </a:r>
            <a:r>
              <a:rPr lang="sl-SI" sz="3600" dirty="0" smtClean="0">
                <a:latin typeface="AR CENA" panose="02000000000000000000" pitchFamily="2" charset="0"/>
              </a:rPr>
              <a:t>in</a:t>
            </a:r>
            <a:r>
              <a:rPr lang="sl-SI" dirty="0" smtClean="0"/>
              <a:t> </a:t>
            </a:r>
            <a:r>
              <a:rPr lang="sl-SI" dirty="0">
                <a:solidFill>
                  <a:srgbClr val="FFC000"/>
                </a:solidFill>
              </a:rPr>
              <a:t>DRŽAVNI PRAZNIKI </a:t>
            </a:r>
          </a:p>
        </p:txBody>
      </p:sp>
    </p:spTree>
    <p:extLst>
      <p:ext uri="{BB962C8B-B14F-4D97-AF65-F5344CB8AC3E}">
        <p14:creationId xmlns:p14="http://schemas.microsoft.com/office/powerpoint/2010/main" val="21724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5161" y="5467350"/>
            <a:ext cx="10298113" cy="67627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FF00"/>
                </a:solidFill>
              </a:rPr>
              <a:t>Državni simboli</a:t>
            </a:r>
            <a:br>
              <a:rPr lang="sl-SI" dirty="0">
                <a:solidFill>
                  <a:srgbClr val="FFFF00"/>
                </a:solidFill>
              </a:rPr>
            </a:b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4211" y="685801"/>
            <a:ext cx="10240963" cy="14097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ym typeface="Wingdings"/>
              </a:rPr>
              <a:t> </a:t>
            </a:r>
            <a:r>
              <a:rPr lang="sl-SI" b="1" dirty="0" smtClean="0"/>
              <a:t>Grb</a:t>
            </a:r>
            <a:r>
              <a:rPr lang="sl-SI" b="1" dirty="0"/>
              <a:t>, zastava </a:t>
            </a:r>
            <a:r>
              <a:rPr lang="sl-SI" dirty="0"/>
              <a:t>in </a:t>
            </a:r>
            <a:r>
              <a:rPr lang="sl-SI" b="1" dirty="0"/>
              <a:t>himna</a:t>
            </a:r>
            <a:r>
              <a:rPr lang="sl-SI" dirty="0"/>
              <a:t> Republike Slovenije </a:t>
            </a:r>
            <a:r>
              <a:rPr lang="sl-SI" dirty="0" smtClean="0"/>
              <a:t>označujejo pripadnost Republiki Sloveniji. Od </a:t>
            </a:r>
            <a:r>
              <a:rPr lang="sl-SI" dirty="0"/>
              <a:t>vstopa v Evropsko unijo v letu 2004 je Slovenija kot članica te mednarodne skupnosti prevzela tudi njena simbola, zastavo in himno EU.</a:t>
            </a:r>
          </a:p>
        </p:txBody>
      </p:sp>
      <p:pic>
        <p:nvPicPr>
          <p:cNvPr id="1028" name="Picture 4" descr="Simboli Slovenstva | 25 let samostoj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531904"/>
            <a:ext cx="19240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je živim?: Državni simb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36921"/>
            <a:ext cx="2921000" cy="2942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O - Najlepše slovenske uspešnice devetdesetih (2013) MP3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39867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5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80975" y="276225"/>
            <a:ext cx="11706225" cy="6029325"/>
          </a:xfrm>
        </p:spPr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HIMNA Slovenje je </a:t>
            </a:r>
            <a:r>
              <a:rPr lang="sl-SI" b="1" dirty="0" smtClean="0">
                <a:solidFill>
                  <a:srgbClr val="FFFF00"/>
                </a:solidFill>
              </a:rPr>
              <a:t>sedma kitica </a:t>
            </a:r>
            <a:r>
              <a:rPr lang="sl-SI" b="1" dirty="0" smtClean="0">
                <a:solidFill>
                  <a:schemeClr val="tx1"/>
                </a:solidFill>
              </a:rPr>
              <a:t>Zdravljice, ki jo je </a:t>
            </a:r>
            <a:r>
              <a:rPr lang="sl-SI" b="1" dirty="0" smtClean="0">
                <a:solidFill>
                  <a:srgbClr val="FFC000"/>
                </a:solidFill>
              </a:rPr>
              <a:t>napisal France Prešeren</a:t>
            </a:r>
            <a:r>
              <a:rPr lang="sl-SI" b="1" dirty="0" smtClean="0">
                <a:solidFill>
                  <a:schemeClr val="tx1"/>
                </a:solidFill>
              </a:rPr>
              <a:t> in </a:t>
            </a:r>
            <a:r>
              <a:rPr lang="sl-SI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uglasbil Stanko Premrl. </a:t>
            </a:r>
            <a:r>
              <a:rPr lang="sl-SI" b="1" dirty="0" smtClean="0">
                <a:solidFill>
                  <a:schemeClr val="tx1"/>
                </a:solidFill>
              </a:rPr>
              <a:t>O himni boš danes več izvedel pri uri GUM.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smtClean="0">
                <a:solidFill>
                  <a:schemeClr val="tx1"/>
                </a:solidFill>
              </a:rPr>
              <a:t>   </a:t>
            </a:r>
            <a:r>
              <a:rPr lang="sl-SI" dirty="0" smtClean="0">
                <a:solidFill>
                  <a:srgbClr val="002060"/>
                </a:solidFill>
              </a:rPr>
              <a:t>Izvaja se na </a:t>
            </a:r>
            <a:r>
              <a:rPr lang="sl-SI" b="1" dirty="0" smtClean="0">
                <a:solidFill>
                  <a:srgbClr val="002060"/>
                </a:solidFill>
              </a:rPr>
              <a:t>slovesnostih</a:t>
            </a:r>
            <a:r>
              <a:rPr lang="sl-SI" dirty="0" smtClean="0">
                <a:solidFill>
                  <a:srgbClr val="002060"/>
                </a:solidFill>
              </a:rPr>
              <a:t>, na katerih se zaznamujejo dogodki, pomembni za Slovenijo. </a:t>
            </a: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   Ob himni vstanemo – s tem izrazimo spoštovanje do države. Po končani himni NE ploskamo.</a:t>
            </a:r>
          </a:p>
          <a:p>
            <a:r>
              <a:rPr lang="sl-SI" b="1" dirty="0" smtClean="0">
                <a:solidFill>
                  <a:schemeClr val="tx1"/>
                </a:solidFill>
              </a:rPr>
              <a:t>Barve </a:t>
            </a:r>
            <a:r>
              <a:rPr lang="sl-SI" b="1" dirty="0" smtClean="0">
                <a:solidFill>
                  <a:schemeClr val="tx1"/>
                </a:solidFill>
              </a:rPr>
              <a:t>ZASTAVE </a:t>
            </a:r>
            <a:r>
              <a:rPr lang="sl-SI" b="1" dirty="0">
                <a:solidFill>
                  <a:schemeClr val="tx1"/>
                </a:solidFill>
              </a:rPr>
              <a:t>gredo po vrstnem redu: bela, modra, rdeča. Vsaka barva zavzema po širini tretjino prostora zastave. Grb je v levem gornjem delu zastave tako, da sega z eno polovico v belo polje, z drugo pa v modro</a:t>
            </a:r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sl-SI" b="1" i="1" dirty="0" smtClean="0">
                <a:solidFill>
                  <a:schemeClr val="tx1"/>
                </a:solidFill>
              </a:rPr>
              <a:t>Zastava  se izobesi ob določenih praznikih: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2060"/>
                </a:solidFill>
              </a:rPr>
              <a:t>kulturnem </a:t>
            </a:r>
            <a:r>
              <a:rPr lang="sl-SI" dirty="0">
                <a:solidFill>
                  <a:srgbClr val="002060"/>
                </a:solidFill>
              </a:rPr>
              <a:t>prazniku 8. februarja, </a:t>
            </a:r>
            <a:endParaRPr lang="sl-SI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2060"/>
                </a:solidFill>
              </a:rPr>
              <a:t>27</a:t>
            </a:r>
            <a:r>
              <a:rPr lang="sl-SI" dirty="0">
                <a:solidFill>
                  <a:srgbClr val="002060"/>
                </a:solidFill>
              </a:rPr>
              <a:t>. aprila – na dan upora proti okupatorju, </a:t>
            </a:r>
            <a:endParaRPr lang="sl-SI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2060"/>
                </a:solidFill>
              </a:rPr>
              <a:t>1</a:t>
            </a:r>
            <a:r>
              <a:rPr lang="sl-SI" dirty="0">
                <a:solidFill>
                  <a:srgbClr val="002060"/>
                </a:solidFill>
              </a:rPr>
              <a:t>. in 2. maja ob prazniku dela, </a:t>
            </a:r>
            <a:endParaRPr lang="sl-SI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2060"/>
                </a:solidFill>
              </a:rPr>
              <a:t>25</a:t>
            </a:r>
            <a:r>
              <a:rPr lang="sl-SI" dirty="0">
                <a:solidFill>
                  <a:srgbClr val="002060"/>
                </a:solidFill>
              </a:rPr>
              <a:t>. junija na dan državnosti in </a:t>
            </a:r>
            <a:endParaRPr lang="sl-SI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002060"/>
                </a:solidFill>
              </a:rPr>
              <a:t>26</a:t>
            </a:r>
            <a:r>
              <a:rPr lang="sl-SI" dirty="0">
                <a:solidFill>
                  <a:srgbClr val="002060"/>
                </a:solidFill>
              </a:rPr>
              <a:t>. decembra na dan samostojnosti.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238500"/>
            <a:ext cx="3385149" cy="2252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2428875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Grb Republike Slovenije </a:t>
            </a:r>
            <a:r>
              <a:rPr lang="sl-SI" dirty="0"/>
              <a:t>ima </a:t>
            </a:r>
            <a:r>
              <a:rPr lang="sl-SI" b="1" dirty="0"/>
              <a:t>obliko ščita</a:t>
            </a:r>
            <a:r>
              <a:rPr lang="sl-SI" dirty="0"/>
              <a:t>. V sredini ščita je na modri podlagi </a:t>
            </a:r>
            <a:r>
              <a:rPr lang="sl-SI" b="1" dirty="0"/>
              <a:t>lik Triglava </a:t>
            </a:r>
            <a:r>
              <a:rPr lang="sl-SI" dirty="0"/>
              <a:t>v beli barvi, pod njim sta dve </a:t>
            </a:r>
            <a:r>
              <a:rPr lang="sl-SI" b="1" dirty="0"/>
              <a:t>valoviti modri črti</a:t>
            </a:r>
            <a:r>
              <a:rPr lang="sl-SI" dirty="0"/>
              <a:t>, ki ponazarjata </a:t>
            </a:r>
            <a:r>
              <a:rPr lang="sl-SI" b="1" dirty="0"/>
              <a:t>morje</a:t>
            </a:r>
            <a:r>
              <a:rPr lang="sl-SI" dirty="0"/>
              <a:t> in </a:t>
            </a:r>
            <a:r>
              <a:rPr lang="sl-SI" b="1" dirty="0"/>
              <a:t>reke</a:t>
            </a:r>
            <a:r>
              <a:rPr lang="sl-SI" dirty="0"/>
              <a:t>, nad njim pa so v obliki navzdol obrnjenega trikotnika razporejene </a:t>
            </a:r>
            <a:r>
              <a:rPr lang="sl-SI" b="1" dirty="0"/>
              <a:t>tri zlate šesterokrake zvezde</a:t>
            </a:r>
            <a:r>
              <a:rPr lang="sl-SI" dirty="0"/>
              <a:t>. Ščit je ob stranicah </a:t>
            </a:r>
            <a:r>
              <a:rPr lang="sl-SI" b="1" dirty="0"/>
              <a:t>rdeče obrobljen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sp>
        <p:nvSpPr>
          <p:cNvPr id="4" name="AutoShape 2" descr="Grb Slovenije - Wikipedija, prosta enciklo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Grb Slovenije - Wikipedija, prosta enciklopedi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0" name="Picture 8" descr="Slovenija - Grb in zas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286000"/>
            <a:ext cx="2965270" cy="377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Slika 8"/>
          <p:cNvPicPr/>
          <p:nvPr/>
        </p:nvPicPr>
        <p:blipFill rotWithShape="1">
          <a:blip r:embed="rId3"/>
          <a:srcRect l="20364" t="8235" r="20364" b="18772"/>
          <a:stretch/>
        </p:blipFill>
        <p:spPr bwMode="auto">
          <a:xfrm>
            <a:off x="1571624" y="2847974"/>
            <a:ext cx="4562475" cy="3114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53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2024" y="4487332"/>
            <a:ext cx="8256587" cy="1507067"/>
          </a:xfrm>
        </p:spPr>
        <p:txBody>
          <a:bodyPr/>
          <a:lstStyle/>
          <a:p>
            <a:r>
              <a:rPr lang="sl-SI" dirty="0" smtClean="0"/>
              <a:t>DRŽAVNI prazniki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4211" y="685801"/>
            <a:ext cx="10641013" cy="3409950"/>
          </a:xfrm>
        </p:spPr>
        <p:txBody>
          <a:bodyPr/>
          <a:lstStyle/>
          <a:p>
            <a:r>
              <a:rPr lang="sl-SI" dirty="0"/>
              <a:t>Kdaj praznuješ </a:t>
            </a:r>
            <a:r>
              <a:rPr lang="sl-SI" b="1" dirty="0"/>
              <a:t>rojstni dan</a:t>
            </a:r>
            <a:r>
              <a:rPr lang="sl-SI" dirty="0"/>
              <a:t>? </a:t>
            </a:r>
            <a:r>
              <a:rPr lang="sl-SI" dirty="0" smtClean="0"/>
              <a:t>To je spomin </a:t>
            </a:r>
            <a:r>
              <a:rPr lang="sl-SI" b="1" dirty="0"/>
              <a:t>na osebni dogodek</a:t>
            </a:r>
            <a:r>
              <a:rPr lang="sl-SI" dirty="0"/>
              <a:t>, zato je to osebni </a:t>
            </a:r>
            <a:r>
              <a:rPr lang="sl-SI" dirty="0" smtClean="0"/>
              <a:t>praznik.</a:t>
            </a:r>
          </a:p>
          <a:p>
            <a:r>
              <a:rPr lang="sl-SI" b="1" dirty="0" smtClean="0">
                <a:solidFill>
                  <a:srgbClr val="FFFF00"/>
                </a:solidFill>
              </a:rPr>
              <a:t>Državni prazniki </a:t>
            </a:r>
            <a:r>
              <a:rPr lang="sl-SI" dirty="0" smtClean="0"/>
              <a:t>pa spominjajo na </a:t>
            </a:r>
            <a:r>
              <a:rPr lang="sl-SI" b="1" dirty="0" smtClean="0"/>
              <a:t>pomembne dogodke</a:t>
            </a:r>
            <a:r>
              <a:rPr lang="sl-SI" dirty="0" smtClean="0"/>
              <a:t> in </a:t>
            </a:r>
            <a:r>
              <a:rPr lang="sl-SI" b="1" dirty="0" smtClean="0"/>
              <a:t>osebe</a:t>
            </a:r>
            <a:r>
              <a:rPr lang="sl-SI" dirty="0" smtClean="0"/>
              <a:t> iz slovenske in svetovne preteklosti.</a:t>
            </a:r>
          </a:p>
          <a:p>
            <a:r>
              <a:rPr lang="sl-SI" dirty="0" smtClean="0"/>
              <a:t>Nekatere praznike praznujemo po vsem svetu. Praznike in dela proste dneve obeležujemo zelo različno.</a:t>
            </a:r>
          </a:p>
          <a:p>
            <a:r>
              <a:rPr lang="sl-SI" dirty="0" smtClean="0"/>
              <a:t>Ob praznikih (razen ob novem letu in dnevu spomina na mrtve) izobesimo  slovensko zastavo.</a:t>
            </a:r>
            <a:endParaRPr lang="sl-SI" dirty="0"/>
          </a:p>
        </p:txBody>
      </p:sp>
      <p:pic>
        <p:nvPicPr>
          <p:cNvPr id="4098" name="Picture 2" descr="Torta clip art Free vector in Open office drawing svg ( .sv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49" y="3770861"/>
            <a:ext cx="1483809" cy="144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69911" y="476250"/>
            <a:ext cx="10983913" cy="1628775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Oglej si </a:t>
            </a:r>
            <a:r>
              <a:rPr lang="sl-SI" dirty="0"/>
              <a:t>galerijo fotografij (Državni prazniki), ki </a:t>
            </a:r>
            <a:r>
              <a:rPr lang="sl-SI" dirty="0" smtClean="0"/>
              <a:t>jo najdeš v </a:t>
            </a:r>
            <a:r>
              <a:rPr lang="sl-SI" dirty="0"/>
              <a:t>interaktivnem gradivu </a:t>
            </a:r>
            <a:r>
              <a:rPr lang="sl-SI" dirty="0" smtClean="0"/>
              <a:t>Radovednih 5. </a:t>
            </a:r>
            <a:endParaRPr lang="sl-SI" dirty="0"/>
          </a:p>
          <a:p>
            <a:r>
              <a:rPr lang="sl-SI" dirty="0" smtClean="0"/>
              <a:t>Neža pa ti predstavlja imena praznikov in datume, na katere le te praznujemo. </a:t>
            </a:r>
            <a:r>
              <a:rPr lang="sl-SI" dirty="0" smtClean="0"/>
              <a:t>Tisti, </a:t>
            </a:r>
            <a:r>
              <a:rPr lang="sl-SI" dirty="0" smtClean="0"/>
              <a:t>ki so označeni z </a:t>
            </a:r>
            <a:r>
              <a:rPr lang="sl-SI" dirty="0" smtClean="0"/>
              <a:t>zvezdico, </a:t>
            </a:r>
            <a:r>
              <a:rPr lang="sl-SI" b="1" dirty="0" smtClean="0"/>
              <a:t>niso dela prosti dnevi</a:t>
            </a:r>
            <a:r>
              <a:rPr lang="sl-SI" dirty="0" smtClean="0"/>
              <a:t>. Kaj to pomeni, pa verjetno veš.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6821" t="23530" r="26987" b="22020"/>
          <a:stretch/>
        </p:blipFill>
        <p:spPr bwMode="auto">
          <a:xfrm>
            <a:off x="1428749" y="2038350"/>
            <a:ext cx="4752975" cy="371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laček 1 5"/>
          <p:cNvSpPr/>
          <p:nvPr/>
        </p:nvSpPr>
        <p:spPr>
          <a:xfrm>
            <a:off x="7829550" y="2000250"/>
            <a:ext cx="3543300" cy="1600200"/>
          </a:xfrm>
          <a:prstGeom prst="borderCallout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Poznaš vse praznike in datume, kdaj jih praznujemo?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600824" y="4333875"/>
            <a:ext cx="4391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Poleg državnih praznikov poznamo tudi </a:t>
            </a:r>
            <a:r>
              <a:rPr lang="sl-SI" b="1" dirty="0" smtClean="0">
                <a:solidFill>
                  <a:srgbClr val="FFFF00"/>
                </a:solidFill>
              </a:rPr>
              <a:t>dela proste dneve</a:t>
            </a:r>
            <a:r>
              <a:rPr lang="sl-SI" dirty="0" smtClean="0"/>
              <a:t>, to so </a:t>
            </a:r>
            <a:r>
              <a:rPr lang="sl-SI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velikonočni ponedeljek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FFC000"/>
                </a:solidFill>
              </a:rPr>
              <a:t>Marijino vnebovzetje,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 dan reformacije </a:t>
            </a:r>
            <a:r>
              <a:rPr lang="sl-SI" dirty="0" smtClean="0"/>
              <a:t>in </a:t>
            </a:r>
            <a:r>
              <a:rPr lang="sl-SI" dirty="0" smtClean="0">
                <a:solidFill>
                  <a:srgbClr val="7030A0"/>
                </a:solidFill>
              </a:rPr>
              <a:t>božič.</a:t>
            </a:r>
            <a:r>
              <a:rPr lang="sl-SI" dirty="0" smtClean="0"/>
              <a:t> Praznujemo jih na zelo različne načine.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06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6587" y="5201707"/>
            <a:ext cx="8534400" cy="150706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Zapis v zvezke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98486" y="647699"/>
            <a:ext cx="10926763" cy="5381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l-SI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Državni simboli in prazniki</a:t>
            </a:r>
          </a:p>
          <a:p>
            <a:pPr marL="0" indent="0" algn="ctr"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 smtClean="0"/>
              <a:t>1. Državni simboli: </a:t>
            </a:r>
            <a:r>
              <a:rPr lang="sl-SI" b="1" dirty="0" smtClean="0">
                <a:solidFill>
                  <a:srgbClr val="FF0000"/>
                </a:solidFill>
              </a:rPr>
              <a:t>grb</a:t>
            </a:r>
            <a:r>
              <a:rPr lang="sl-SI" b="1" dirty="0">
                <a:solidFill>
                  <a:srgbClr val="FF0000"/>
                </a:solidFill>
              </a:rPr>
              <a:t>, zastava </a:t>
            </a:r>
            <a:r>
              <a:rPr lang="sl-SI" dirty="0"/>
              <a:t>in </a:t>
            </a:r>
            <a:r>
              <a:rPr lang="sl-SI" b="1" dirty="0" smtClean="0">
                <a:solidFill>
                  <a:srgbClr val="FF0000"/>
                </a:solidFill>
              </a:rPr>
              <a:t>himna</a:t>
            </a:r>
            <a:r>
              <a:rPr lang="sl-SI" b="1" dirty="0" smtClean="0"/>
              <a:t> </a:t>
            </a:r>
            <a:r>
              <a:rPr lang="sl-SI" dirty="0"/>
              <a:t>označujejo pripadnost Republiki Sloveniji. </a:t>
            </a:r>
            <a:endParaRPr lang="sl-SI" b="1" dirty="0" smtClean="0"/>
          </a:p>
          <a:p>
            <a:pPr marL="0" indent="0">
              <a:buNone/>
            </a:pPr>
            <a:r>
              <a:rPr lang="sl-SI" b="1" dirty="0" smtClean="0">
                <a:solidFill>
                  <a:srgbClr val="002060"/>
                </a:solidFill>
              </a:rPr>
              <a:t>2. Zastava </a:t>
            </a:r>
            <a:r>
              <a:rPr lang="sl-SI" dirty="0" smtClean="0">
                <a:solidFill>
                  <a:srgbClr val="002060"/>
                </a:solidFill>
              </a:rPr>
              <a:t>se </a:t>
            </a:r>
            <a:r>
              <a:rPr lang="sl-SI" dirty="0">
                <a:solidFill>
                  <a:srgbClr val="002060"/>
                </a:solidFill>
              </a:rPr>
              <a:t>izobesi ob</a:t>
            </a:r>
            <a:r>
              <a:rPr lang="sl-SI" b="1" dirty="0">
                <a:solidFill>
                  <a:srgbClr val="002060"/>
                </a:solidFill>
              </a:rPr>
              <a:t> določenih praznikih</a:t>
            </a:r>
            <a:r>
              <a:rPr lang="sl-SI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002060"/>
                </a:solidFill>
              </a:rPr>
              <a:t>kulturnem </a:t>
            </a:r>
            <a:r>
              <a:rPr lang="sl-SI" b="1" dirty="0">
                <a:solidFill>
                  <a:srgbClr val="002060"/>
                </a:solidFill>
              </a:rPr>
              <a:t>prazniku</a:t>
            </a:r>
            <a:r>
              <a:rPr lang="sl-SI" dirty="0">
                <a:solidFill>
                  <a:srgbClr val="002060"/>
                </a:solidFill>
              </a:rPr>
              <a:t> 8. februarja, 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002060"/>
                </a:solidFill>
              </a:rPr>
              <a:t>27. aprila – na </a:t>
            </a:r>
            <a:r>
              <a:rPr lang="sl-SI" b="1" dirty="0">
                <a:solidFill>
                  <a:srgbClr val="002060"/>
                </a:solidFill>
              </a:rPr>
              <a:t>dan upora proti okupatorju</a:t>
            </a:r>
            <a:r>
              <a:rPr lang="sl-SI" dirty="0">
                <a:solidFill>
                  <a:srgbClr val="002060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sl-SI" b="1" dirty="0">
                <a:solidFill>
                  <a:srgbClr val="002060"/>
                </a:solidFill>
              </a:rPr>
              <a:t>1. in 2. maja </a:t>
            </a:r>
            <a:r>
              <a:rPr lang="sl-SI" dirty="0">
                <a:solidFill>
                  <a:srgbClr val="002060"/>
                </a:solidFill>
              </a:rPr>
              <a:t>ob prazniku dela, 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002060"/>
                </a:solidFill>
              </a:rPr>
              <a:t>25. junija na </a:t>
            </a:r>
            <a:r>
              <a:rPr lang="sl-SI" b="1" dirty="0">
                <a:solidFill>
                  <a:srgbClr val="002060"/>
                </a:solidFill>
              </a:rPr>
              <a:t>dan državnosti </a:t>
            </a:r>
            <a:r>
              <a:rPr lang="sl-SI" dirty="0">
                <a:solidFill>
                  <a:srgbClr val="002060"/>
                </a:solidFill>
              </a:rPr>
              <a:t>in 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002060"/>
                </a:solidFill>
              </a:rPr>
              <a:t>26. decembra na </a:t>
            </a:r>
            <a:r>
              <a:rPr lang="sl-SI" b="1" dirty="0">
                <a:solidFill>
                  <a:srgbClr val="002060"/>
                </a:solidFill>
              </a:rPr>
              <a:t>dan samostojnosti</a:t>
            </a:r>
            <a:r>
              <a:rPr lang="sl-SI" dirty="0">
                <a:solidFill>
                  <a:srgbClr val="002060"/>
                </a:solidFill>
              </a:rPr>
              <a:t>. </a:t>
            </a:r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002060"/>
                </a:solidFill>
              </a:rPr>
              <a:t>3. Nariši </a:t>
            </a:r>
            <a:r>
              <a:rPr lang="sl-SI" b="1" dirty="0">
                <a:solidFill>
                  <a:srgbClr val="002060"/>
                </a:solidFill>
              </a:rPr>
              <a:t>grb Slovenije </a:t>
            </a:r>
            <a:r>
              <a:rPr lang="sl-SI" b="1" dirty="0" smtClean="0">
                <a:solidFill>
                  <a:srgbClr val="002060"/>
                </a:solidFill>
              </a:rPr>
              <a:t>– opiši ga v obliki miselnega vzorca </a:t>
            </a:r>
            <a:r>
              <a:rPr lang="sl-SI" dirty="0" smtClean="0">
                <a:solidFill>
                  <a:srgbClr val="002060"/>
                </a:solidFill>
              </a:rPr>
              <a:t>(</a:t>
            </a:r>
            <a:r>
              <a:rPr lang="sl-SI" dirty="0" smtClean="0"/>
              <a:t>oblika </a:t>
            </a:r>
            <a:r>
              <a:rPr lang="sl-SI" dirty="0"/>
              <a:t>ščita, obris Triglava, morje in reke, tri šesterokrake </a:t>
            </a:r>
            <a:r>
              <a:rPr lang="sl-SI" dirty="0" smtClean="0"/>
              <a:t>zvezde).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002060"/>
                </a:solidFill>
              </a:rPr>
              <a:t/>
            </a:r>
            <a:br>
              <a:rPr lang="sl-SI" b="1" dirty="0" smtClean="0">
                <a:solidFill>
                  <a:srgbClr val="002060"/>
                </a:solidFill>
              </a:rPr>
            </a:br>
            <a:r>
              <a:rPr lang="sl-SI" b="1" dirty="0" smtClean="0">
                <a:solidFill>
                  <a:schemeClr val="tx1"/>
                </a:solidFill>
              </a:rPr>
              <a:t>Ko z delom končaš, reši še </a:t>
            </a:r>
            <a:r>
              <a:rPr lang="sl-SI" dirty="0">
                <a:solidFill>
                  <a:schemeClr val="tx1"/>
                </a:solidFill>
              </a:rPr>
              <a:t>nalogi (Državni prazniki), ki ju </a:t>
            </a:r>
            <a:r>
              <a:rPr lang="sl-SI" dirty="0" smtClean="0">
                <a:solidFill>
                  <a:schemeClr val="tx1"/>
                </a:solidFill>
              </a:rPr>
              <a:t>najdeš </a:t>
            </a:r>
            <a:r>
              <a:rPr lang="sl-SI" dirty="0">
                <a:solidFill>
                  <a:schemeClr val="tx1"/>
                </a:solidFill>
              </a:rPr>
              <a:t>v interaktivnem gradivu na </a:t>
            </a:r>
            <a:r>
              <a:rPr lang="sl-SI" dirty="0" smtClean="0">
                <a:solidFill>
                  <a:schemeClr val="tx1"/>
                </a:solidFill>
              </a:rPr>
              <a:t>Radovednih 5 (</a:t>
            </a:r>
            <a:r>
              <a:rPr lang="sl-SI" sz="3000" dirty="0" smtClean="0">
                <a:solidFill>
                  <a:schemeClr val="tx1"/>
                </a:solidFill>
                <a:sym typeface="Wingdings"/>
              </a:rPr>
              <a:t></a:t>
            </a:r>
            <a:r>
              <a:rPr lang="sl-SI" sz="1900" dirty="0" smtClean="0">
                <a:solidFill>
                  <a:schemeClr val="tx1"/>
                </a:solidFill>
                <a:sym typeface="Wingdings"/>
              </a:rPr>
              <a:t>)</a:t>
            </a:r>
            <a:r>
              <a:rPr lang="sl-SI" sz="2200" dirty="0" smtClean="0">
                <a:solidFill>
                  <a:schemeClr val="tx1"/>
                </a:solidFill>
                <a:sym typeface="Wingdings"/>
              </a:rPr>
              <a:t>.</a:t>
            </a:r>
            <a:endParaRPr lang="sl-SI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b="1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747713"/>
            <a:ext cx="169545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</TotalTime>
  <Words>427</Words>
  <Application>Microsoft Office PowerPoint</Application>
  <PresentationFormat>Po meri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Rezina</vt:lpstr>
      <vt:lpstr>DRŽAVNI SIMBOLI in DRŽAVNI PRAZNIKI </vt:lpstr>
      <vt:lpstr>Državni simboli </vt:lpstr>
      <vt:lpstr>PowerPointova predstavitev</vt:lpstr>
      <vt:lpstr>PowerPointova predstavitev</vt:lpstr>
      <vt:lpstr>DRŽAVNI prazniki</vt:lpstr>
      <vt:lpstr>PowerPointova predstavitev</vt:lpstr>
      <vt:lpstr>Zapis v zvezke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BEZAN Damir</dc:creator>
  <cp:lastModifiedBy>Simona</cp:lastModifiedBy>
  <cp:revision>14</cp:revision>
  <dcterms:created xsi:type="dcterms:W3CDTF">2020-04-13T06:13:18Z</dcterms:created>
  <dcterms:modified xsi:type="dcterms:W3CDTF">2020-04-30T13:44:10Z</dcterms:modified>
</cp:coreProperties>
</file>