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autoAdjust="0"/>
    <p:restoredTop sz="94616" autoAdjust="0"/>
  </p:normalViewPr>
  <p:slideViewPr>
    <p:cSldViewPr>
      <p:cViewPr varScale="1">
        <p:scale>
          <a:sx n="87" d="100"/>
          <a:sy n="87" d="100"/>
        </p:scale>
        <p:origin x="-1464"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685800" y="2130425"/>
            <a:ext cx="7772400" cy="1470025"/>
          </a:xfrm>
        </p:spPr>
        <p:txBody>
          <a:bodyPr/>
          <a:lstStyle>
            <a:lvl1pPr>
              <a:defRPr>
                <a:solidFill>
                  <a:schemeClr val="tx1"/>
                </a:solidFill>
              </a:defRPr>
            </a:lvl1pPr>
          </a:lstStyle>
          <a:p>
            <a:r>
              <a:rPr lang="sl-SI" smtClean="0"/>
              <a:t>Uredite slog naslova matrice</a:t>
            </a:r>
            <a:endParaRPr lang="sl-SI"/>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solidFill>
                  <a:schemeClr val="tx1"/>
                </a:solidFill>
              </a:defRPr>
            </a:lvl1pPr>
          </a:lstStyle>
          <a:p>
            <a:r>
              <a:rPr lang="sl-SI" smtClean="0"/>
              <a:t>Uredite slog podnaslova matrice</a:t>
            </a:r>
            <a:endParaRPr lang="sl-SI"/>
          </a:p>
        </p:txBody>
      </p:sp>
      <p:sp>
        <p:nvSpPr>
          <p:cNvPr id="5" name="Rectangle 11"/>
          <p:cNvSpPr>
            <a:spLocks noGrp="1" noChangeArrowheads="1"/>
          </p:cNvSpPr>
          <p:nvPr>
            <p:ph type="dt" sz="half" idx="10"/>
          </p:nvPr>
        </p:nvSpPr>
        <p:spPr/>
        <p:txBody>
          <a:bodyPr/>
          <a:lstStyle>
            <a:lvl1pPr>
              <a:defRPr b="1" smtClean="0">
                <a:solidFill>
                  <a:srgbClr val="F8F8F8"/>
                </a:solidFill>
              </a:defRPr>
            </a:lvl1pPr>
          </a:lstStyle>
          <a:p>
            <a:pPr>
              <a:defRPr/>
            </a:pPr>
            <a:endParaRPr lang="sl-SI"/>
          </a:p>
        </p:txBody>
      </p:sp>
      <p:sp>
        <p:nvSpPr>
          <p:cNvPr id="6" name="Rectangle 12"/>
          <p:cNvSpPr>
            <a:spLocks noGrp="1" noChangeArrowheads="1"/>
          </p:cNvSpPr>
          <p:nvPr>
            <p:ph type="ftr" sz="quarter" idx="11"/>
          </p:nvPr>
        </p:nvSpPr>
        <p:spPr/>
        <p:txBody>
          <a:bodyPr/>
          <a:lstStyle>
            <a:lvl1pPr>
              <a:defRPr b="1" smtClean="0">
                <a:solidFill>
                  <a:srgbClr val="F8F8F8"/>
                </a:solidFill>
              </a:defRPr>
            </a:lvl1pPr>
          </a:lstStyle>
          <a:p>
            <a:pPr>
              <a:defRPr/>
            </a:pPr>
            <a:endParaRPr lang="sl-SI"/>
          </a:p>
        </p:txBody>
      </p:sp>
      <p:sp>
        <p:nvSpPr>
          <p:cNvPr id="7" name="Rectangle 13"/>
          <p:cNvSpPr>
            <a:spLocks noGrp="1" noChangeArrowheads="1"/>
          </p:cNvSpPr>
          <p:nvPr>
            <p:ph type="sldNum" sz="quarter" idx="12"/>
          </p:nvPr>
        </p:nvSpPr>
        <p:spPr/>
        <p:txBody>
          <a:bodyPr/>
          <a:lstStyle>
            <a:lvl1pPr>
              <a:defRPr b="1" smtClean="0">
                <a:solidFill>
                  <a:srgbClr val="F8F8F8"/>
                </a:solidFill>
              </a:defRPr>
            </a:lvl1pPr>
          </a:lstStyle>
          <a:p>
            <a:pPr>
              <a:defRPr/>
            </a:pPr>
            <a:fld id="{C70FAF94-4833-4269-960A-48797A1D15FC}" type="slidenum">
              <a:rPr lang="sl-SI"/>
              <a:pPr>
                <a:defRPr/>
              </a:pPr>
              <a:t>‹#›</a:t>
            </a:fld>
            <a:endParaRPr lang="sl-SI"/>
          </a:p>
        </p:txBody>
      </p:sp>
    </p:spTree>
    <p:extLst>
      <p:ext uri="{BB962C8B-B14F-4D97-AF65-F5344CB8AC3E}">
        <p14:creationId xmlns:p14="http://schemas.microsoft.com/office/powerpoint/2010/main" val="1254259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sl-SI"/>
          </a:p>
        </p:txBody>
      </p:sp>
      <p:sp>
        <p:nvSpPr>
          <p:cNvPr id="3" name="Vertical Text Placeholder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p>
        </p:txBody>
      </p:sp>
      <p:sp>
        <p:nvSpPr>
          <p:cNvPr id="5" name="Rectangle 5"/>
          <p:cNvSpPr>
            <a:spLocks noGrp="1" noChangeArrowheads="1"/>
          </p:cNvSpPr>
          <p:nvPr>
            <p:ph type="ftr" sz="quarter" idx="11"/>
          </p:nvPr>
        </p:nvSpPr>
        <p:spPr>
          <a:ln/>
        </p:spPr>
        <p:txBody>
          <a:bodyPr/>
          <a:lstStyle>
            <a:lvl1pPr>
              <a:defRPr/>
            </a:lvl1pPr>
          </a:lstStyle>
          <a:p>
            <a:pPr>
              <a:defRPr/>
            </a:pPr>
            <a:endParaRPr lang="sl-SI"/>
          </a:p>
        </p:txBody>
      </p:sp>
      <p:sp>
        <p:nvSpPr>
          <p:cNvPr id="6" name="Rectangle 6"/>
          <p:cNvSpPr>
            <a:spLocks noGrp="1" noChangeArrowheads="1"/>
          </p:cNvSpPr>
          <p:nvPr>
            <p:ph type="sldNum" sz="quarter" idx="12"/>
          </p:nvPr>
        </p:nvSpPr>
        <p:spPr>
          <a:ln/>
        </p:spPr>
        <p:txBody>
          <a:bodyPr/>
          <a:lstStyle>
            <a:lvl1pPr>
              <a:defRPr/>
            </a:lvl1pPr>
          </a:lstStyle>
          <a:p>
            <a:pPr>
              <a:defRPr/>
            </a:pPr>
            <a:fld id="{0299581E-620D-40B3-B5E4-A60545D4A077}" type="slidenum">
              <a:rPr lang="sl-SI"/>
              <a:pPr>
                <a:defRPr/>
              </a:pPr>
              <a:t>‹#›</a:t>
            </a:fld>
            <a:endParaRPr lang="sl-SI"/>
          </a:p>
        </p:txBody>
      </p:sp>
    </p:spTree>
    <p:extLst>
      <p:ext uri="{BB962C8B-B14F-4D97-AF65-F5344CB8AC3E}">
        <p14:creationId xmlns:p14="http://schemas.microsoft.com/office/powerpoint/2010/main" val="3386163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74638"/>
            <a:ext cx="1885950" cy="5851525"/>
          </a:xfrm>
        </p:spPr>
        <p:txBody>
          <a:bodyPr vert="eaVert"/>
          <a:lstStyle/>
          <a:p>
            <a:r>
              <a:rPr lang="sl-SI" smtClean="0"/>
              <a:t>Uredite slog naslova matrice</a:t>
            </a:r>
            <a:endParaRPr lang="sl-SI"/>
          </a:p>
        </p:txBody>
      </p:sp>
      <p:sp>
        <p:nvSpPr>
          <p:cNvPr id="3" name="Vertical Text Placeholder 2"/>
          <p:cNvSpPr>
            <a:spLocks noGrp="1"/>
          </p:cNvSpPr>
          <p:nvPr>
            <p:ph type="body" orient="vert" idx="1"/>
          </p:nvPr>
        </p:nvSpPr>
        <p:spPr>
          <a:xfrm>
            <a:off x="1143000" y="274638"/>
            <a:ext cx="5505450" cy="5851525"/>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p>
        </p:txBody>
      </p:sp>
      <p:sp>
        <p:nvSpPr>
          <p:cNvPr id="5" name="Rectangle 5"/>
          <p:cNvSpPr>
            <a:spLocks noGrp="1" noChangeArrowheads="1"/>
          </p:cNvSpPr>
          <p:nvPr>
            <p:ph type="ftr" sz="quarter" idx="11"/>
          </p:nvPr>
        </p:nvSpPr>
        <p:spPr>
          <a:ln/>
        </p:spPr>
        <p:txBody>
          <a:bodyPr/>
          <a:lstStyle>
            <a:lvl1pPr>
              <a:defRPr/>
            </a:lvl1pPr>
          </a:lstStyle>
          <a:p>
            <a:pPr>
              <a:defRPr/>
            </a:pPr>
            <a:endParaRPr lang="sl-SI"/>
          </a:p>
        </p:txBody>
      </p:sp>
      <p:sp>
        <p:nvSpPr>
          <p:cNvPr id="6" name="Rectangle 6"/>
          <p:cNvSpPr>
            <a:spLocks noGrp="1" noChangeArrowheads="1"/>
          </p:cNvSpPr>
          <p:nvPr>
            <p:ph type="sldNum" sz="quarter" idx="12"/>
          </p:nvPr>
        </p:nvSpPr>
        <p:spPr>
          <a:ln/>
        </p:spPr>
        <p:txBody>
          <a:bodyPr/>
          <a:lstStyle>
            <a:lvl1pPr>
              <a:defRPr/>
            </a:lvl1pPr>
          </a:lstStyle>
          <a:p>
            <a:pPr>
              <a:defRPr/>
            </a:pPr>
            <a:fld id="{CB407570-E1AC-46D3-BED1-E11B7D2663D8}" type="slidenum">
              <a:rPr lang="sl-SI"/>
              <a:pPr>
                <a:defRPr/>
              </a:pPr>
              <a:t>‹#›</a:t>
            </a:fld>
            <a:endParaRPr lang="sl-SI"/>
          </a:p>
        </p:txBody>
      </p:sp>
    </p:spTree>
    <p:extLst>
      <p:ext uri="{BB962C8B-B14F-4D97-AF65-F5344CB8AC3E}">
        <p14:creationId xmlns:p14="http://schemas.microsoft.com/office/powerpoint/2010/main" val="269167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sl-SI"/>
          </a:p>
        </p:txBody>
      </p:sp>
      <p:sp>
        <p:nvSpPr>
          <p:cNvPr id="3" name="Content Placeholder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p>
        </p:txBody>
      </p:sp>
      <p:sp>
        <p:nvSpPr>
          <p:cNvPr id="5" name="Rectangle 5"/>
          <p:cNvSpPr>
            <a:spLocks noGrp="1" noChangeArrowheads="1"/>
          </p:cNvSpPr>
          <p:nvPr>
            <p:ph type="ftr" sz="quarter" idx="11"/>
          </p:nvPr>
        </p:nvSpPr>
        <p:spPr>
          <a:ln/>
        </p:spPr>
        <p:txBody>
          <a:bodyPr/>
          <a:lstStyle>
            <a:lvl1pPr>
              <a:defRPr/>
            </a:lvl1pPr>
          </a:lstStyle>
          <a:p>
            <a:pPr>
              <a:defRPr/>
            </a:pPr>
            <a:endParaRPr lang="sl-SI"/>
          </a:p>
        </p:txBody>
      </p:sp>
      <p:sp>
        <p:nvSpPr>
          <p:cNvPr id="6" name="Rectangle 6"/>
          <p:cNvSpPr>
            <a:spLocks noGrp="1" noChangeArrowheads="1"/>
          </p:cNvSpPr>
          <p:nvPr>
            <p:ph type="sldNum" sz="quarter" idx="12"/>
          </p:nvPr>
        </p:nvSpPr>
        <p:spPr>
          <a:ln/>
        </p:spPr>
        <p:txBody>
          <a:bodyPr/>
          <a:lstStyle>
            <a:lvl1pPr>
              <a:defRPr/>
            </a:lvl1pPr>
          </a:lstStyle>
          <a:p>
            <a:pPr>
              <a:defRPr/>
            </a:pPr>
            <a:fld id="{0425FFAA-E9D9-49E4-BA59-03F111E1170D}" type="slidenum">
              <a:rPr lang="sl-SI"/>
              <a:pPr>
                <a:defRPr/>
              </a:pPr>
              <a:t>‹#›</a:t>
            </a:fld>
            <a:endParaRPr lang="sl-SI"/>
          </a:p>
        </p:txBody>
      </p:sp>
    </p:spTree>
    <p:extLst>
      <p:ext uri="{BB962C8B-B14F-4D97-AF65-F5344CB8AC3E}">
        <p14:creationId xmlns:p14="http://schemas.microsoft.com/office/powerpoint/2010/main" val="3312250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sl-SI" smtClean="0"/>
              <a:t>Uredite slog naslova matrice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p>
        </p:txBody>
      </p:sp>
      <p:sp>
        <p:nvSpPr>
          <p:cNvPr id="5" name="Rectangle 5"/>
          <p:cNvSpPr>
            <a:spLocks noGrp="1" noChangeArrowheads="1"/>
          </p:cNvSpPr>
          <p:nvPr>
            <p:ph type="ftr" sz="quarter" idx="11"/>
          </p:nvPr>
        </p:nvSpPr>
        <p:spPr>
          <a:ln/>
        </p:spPr>
        <p:txBody>
          <a:bodyPr/>
          <a:lstStyle>
            <a:lvl1pPr>
              <a:defRPr/>
            </a:lvl1pPr>
          </a:lstStyle>
          <a:p>
            <a:pPr>
              <a:defRPr/>
            </a:pPr>
            <a:endParaRPr lang="sl-SI"/>
          </a:p>
        </p:txBody>
      </p:sp>
      <p:sp>
        <p:nvSpPr>
          <p:cNvPr id="6" name="Rectangle 6"/>
          <p:cNvSpPr>
            <a:spLocks noGrp="1" noChangeArrowheads="1"/>
          </p:cNvSpPr>
          <p:nvPr>
            <p:ph type="sldNum" sz="quarter" idx="12"/>
          </p:nvPr>
        </p:nvSpPr>
        <p:spPr>
          <a:ln/>
        </p:spPr>
        <p:txBody>
          <a:bodyPr/>
          <a:lstStyle>
            <a:lvl1pPr>
              <a:defRPr/>
            </a:lvl1pPr>
          </a:lstStyle>
          <a:p>
            <a:pPr>
              <a:defRPr/>
            </a:pPr>
            <a:fld id="{6A2AFE39-7BC4-4624-9AD3-34123CD316FC}" type="slidenum">
              <a:rPr lang="sl-SI"/>
              <a:pPr>
                <a:defRPr/>
              </a:pPr>
              <a:t>‹#›</a:t>
            </a:fld>
            <a:endParaRPr lang="sl-SI"/>
          </a:p>
        </p:txBody>
      </p:sp>
    </p:spTree>
    <p:extLst>
      <p:ext uri="{BB962C8B-B14F-4D97-AF65-F5344CB8AC3E}">
        <p14:creationId xmlns:p14="http://schemas.microsoft.com/office/powerpoint/2010/main" val="4082001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sl-SI"/>
          </a:p>
        </p:txBody>
      </p:sp>
      <p:sp>
        <p:nvSpPr>
          <p:cNvPr id="3" name="Content Placeholder 2"/>
          <p:cNvSpPr>
            <a:spLocks noGrp="1"/>
          </p:cNvSpPr>
          <p:nvPr>
            <p:ph sz="half" idx="1"/>
          </p:nvPr>
        </p:nvSpPr>
        <p:spPr>
          <a:xfrm>
            <a:off x="1143000" y="1600200"/>
            <a:ext cx="36957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Content Placeholder 3"/>
          <p:cNvSpPr>
            <a:spLocks noGrp="1"/>
          </p:cNvSpPr>
          <p:nvPr>
            <p:ph sz="half" idx="2"/>
          </p:nvPr>
        </p:nvSpPr>
        <p:spPr>
          <a:xfrm>
            <a:off x="4991100" y="1600200"/>
            <a:ext cx="36957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Rectangle 4"/>
          <p:cNvSpPr>
            <a:spLocks noGrp="1" noChangeArrowheads="1"/>
          </p:cNvSpPr>
          <p:nvPr>
            <p:ph type="dt" sz="half" idx="10"/>
          </p:nvPr>
        </p:nvSpPr>
        <p:spPr>
          <a:ln/>
        </p:spPr>
        <p:txBody>
          <a:bodyPr/>
          <a:lstStyle>
            <a:lvl1pPr>
              <a:defRPr/>
            </a:lvl1pPr>
          </a:lstStyle>
          <a:p>
            <a:pPr>
              <a:defRPr/>
            </a:pPr>
            <a:endParaRPr lang="sl-SI"/>
          </a:p>
        </p:txBody>
      </p:sp>
      <p:sp>
        <p:nvSpPr>
          <p:cNvPr id="6" name="Rectangle 5"/>
          <p:cNvSpPr>
            <a:spLocks noGrp="1" noChangeArrowheads="1"/>
          </p:cNvSpPr>
          <p:nvPr>
            <p:ph type="ftr" sz="quarter" idx="11"/>
          </p:nvPr>
        </p:nvSpPr>
        <p:spPr>
          <a:ln/>
        </p:spPr>
        <p:txBody>
          <a:bodyPr/>
          <a:lstStyle>
            <a:lvl1pPr>
              <a:defRPr/>
            </a:lvl1pPr>
          </a:lstStyle>
          <a:p>
            <a:pPr>
              <a:defRPr/>
            </a:pPr>
            <a:endParaRPr lang="sl-SI"/>
          </a:p>
        </p:txBody>
      </p:sp>
      <p:sp>
        <p:nvSpPr>
          <p:cNvPr id="7" name="Rectangle 6"/>
          <p:cNvSpPr>
            <a:spLocks noGrp="1" noChangeArrowheads="1"/>
          </p:cNvSpPr>
          <p:nvPr>
            <p:ph type="sldNum" sz="quarter" idx="12"/>
          </p:nvPr>
        </p:nvSpPr>
        <p:spPr>
          <a:ln/>
        </p:spPr>
        <p:txBody>
          <a:bodyPr/>
          <a:lstStyle>
            <a:lvl1pPr>
              <a:defRPr/>
            </a:lvl1pPr>
          </a:lstStyle>
          <a:p>
            <a:pPr>
              <a:defRPr/>
            </a:pPr>
            <a:fld id="{482AE29B-7301-4812-B77D-48DB2CC81CA0}" type="slidenum">
              <a:rPr lang="sl-SI"/>
              <a:pPr>
                <a:defRPr/>
              </a:pPr>
              <a:t>‹#›</a:t>
            </a:fld>
            <a:endParaRPr lang="sl-SI"/>
          </a:p>
        </p:txBody>
      </p:sp>
    </p:spTree>
    <p:extLst>
      <p:ext uri="{BB962C8B-B14F-4D97-AF65-F5344CB8AC3E}">
        <p14:creationId xmlns:p14="http://schemas.microsoft.com/office/powerpoint/2010/main" val="1057107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sl-SI" smtClean="0"/>
              <a:t>Uredite slog naslova matrice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Rectangle 4"/>
          <p:cNvSpPr>
            <a:spLocks noGrp="1" noChangeArrowheads="1"/>
          </p:cNvSpPr>
          <p:nvPr>
            <p:ph type="dt" sz="half" idx="10"/>
          </p:nvPr>
        </p:nvSpPr>
        <p:spPr>
          <a:ln/>
        </p:spPr>
        <p:txBody>
          <a:bodyPr/>
          <a:lstStyle>
            <a:lvl1pPr>
              <a:defRPr/>
            </a:lvl1pPr>
          </a:lstStyle>
          <a:p>
            <a:pPr>
              <a:defRPr/>
            </a:pPr>
            <a:endParaRPr lang="sl-SI"/>
          </a:p>
        </p:txBody>
      </p:sp>
      <p:sp>
        <p:nvSpPr>
          <p:cNvPr id="8" name="Rectangle 5"/>
          <p:cNvSpPr>
            <a:spLocks noGrp="1" noChangeArrowheads="1"/>
          </p:cNvSpPr>
          <p:nvPr>
            <p:ph type="ftr" sz="quarter" idx="11"/>
          </p:nvPr>
        </p:nvSpPr>
        <p:spPr>
          <a:ln/>
        </p:spPr>
        <p:txBody>
          <a:bodyPr/>
          <a:lstStyle>
            <a:lvl1pPr>
              <a:defRPr/>
            </a:lvl1pPr>
          </a:lstStyle>
          <a:p>
            <a:pPr>
              <a:defRPr/>
            </a:pPr>
            <a:endParaRPr lang="sl-SI"/>
          </a:p>
        </p:txBody>
      </p:sp>
      <p:sp>
        <p:nvSpPr>
          <p:cNvPr id="9" name="Rectangle 6"/>
          <p:cNvSpPr>
            <a:spLocks noGrp="1" noChangeArrowheads="1"/>
          </p:cNvSpPr>
          <p:nvPr>
            <p:ph type="sldNum" sz="quarter" idx="12"/>
          </p:nvPr>
        </p:nvSpPr>
        <p:spPr>
          <a:ln/>
        </p:spPr>
        <p:txBody>
          <a:bodyPr/>
          <a:lstStyle>
            <a:lvl1pPr>
              <a:defRPr/>
            </a:lvl1pPr>
          </a:lstStyle>
          <a:p>
            <a:pPr>
              <a:defRPr/>
            </a:pPr>
            <a:fld id="{9EC0613F-D0C5-4582-9D2C-C51F272FFD9F}" type="slidenum">
              <a:rPr lang="sl-SI"/>
              <a:pPr>
                <a:defRPr/>
              </a:pPr>
              <a:t>‹#›</a:t>
            </a:fld>
            <a:endParaRPr lang="sl-SI"/>
          </a:p>
        </p:txBody>
      </p:sp>
    </p:spTree>
    <p:extLst>
      <p:ext uri="{BB962C8B-B14F-4D97-AF65-F5344CB8AC3E}">
        <p14:creationId xmlns:p14="http://schemas.microsoft.com/office/powerpoint/2010/main" val="1414241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sl-SI"/>
          </a:p>
        </p:txBody>
      </p:sp>
      <p:sp>
        <p:nvSpPr>
          <p:cNvPr id="3" name="Rectangle 4"/>
          <p:cNvSpPr>
            <a:spLocks noGrp="1" noChangeArrowheads="1"/>
          </p:cNvSpPr>
          <p:nvPr>
            <p:ph type="dt" sz="half" idx="10"/>
          </p:nvPr>
        </p:nvSpPr>
        <p:spPr>
          <a:ln/>
        </p:spPr>
        <p:txBody>
          <a:bodyPr/>
          <a:lstStyle>
            <a:lvl1pPr>
              <a:defRPr/>
            </a:lvl1pPr>
          </a:lstStyle>
          <a:p>
            <a:pPr>
              <a:defRPr/>
            </a:pPr>
            <a:endParaRPr lang="sl-SI"/>
          </a:p>
        </p:txBody>
      </p:sp>
      <p:sp>
        <p:nvSpPr>
          <p:cNvPr id="4" name="Rectangle 5"/>
          <p:cNvSpPr>
            <a:spLocks noGrp="1" noChangeArrowheads="1"/>
          </p:cNvSpPr>
          <p:nvPr>
            <p:ph type="ftr" sz="quarter" idx="11"/>
          </p:nvPr>
        </p:nvSpPr>
        <p:spPr>
          <a:ln/>
        </p:spPr>
        <p:txBody>
          <a:bodyPr/>
          <a:lstStyle>
            <a:lvl1pPr>
              <a:defRPr/>
            </a:lvl1pPr>
          </a:lstStyle>
          <a:p>
            <a:pPr>
              <a:defRPr/>
            </a:pPr>
            <a:endParaRPr lang="sl-SI"/>
          </a:p>
        </p:txBody>
      </p:sp>
      <p:sp>
        <p:nvSpPr>
          <p:cNvPr id="5" name="Rectangle 6"/>
          <p:cNvSpPr>
            <a:spLocks noGrp="1" noChangeArrowheads="1"/>
          </p:cNvSpPr>
          <p:nvPr>
            <p:ph type="sldNum" sz="quarter" idx="12"/>
          </p:nvPr>
        </p:nvSpPr>
        <p:spPr>
          <a:ln/>
        </p:spPr>
        <p:txBody>
          <a:bodyPr/>
          <a:lstStyle>
            <a:lvl1pPr>
              <a:defRPr/>
            </a:lvl1pPr>
          </a:lstStyle>
          <a:p>
            <a:pPr>
              <a:defRPr/>
            </a:pPr>
            <a:fld id="{AC6CC735-031A-48B6-897F-9F1B4DD56FDD}" type="slidenum">
              <a:rPr lang="sl-SI"/>
              <a:pPr>
                <a:defRPr/>
              </a:pPr>
              <a:t>‹#›</a:t>
            </a:fld>
            <a:endParaRPr lang="sl-SI"/>
          </a:p>
        </p:txBody>
      </p:sp>
    </p:spTree>
    <p:extLst>
      <p:ext uri="{BB962C8B-B14F-4D97-AF65-F5344CB8AC3E}">
        <p14:creationId xmlns:p14="http://schemas.microsoft.com/office/powerpoint/2010/main" val="331675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sl-SI"/>
          </a:p>
        </p:txBody>
      </p:sp>
      <p:sp>
        <p:nvSpPr>
          <p:cNvPr id="3" name="Rectangle 5"/>
          <p:cNvSpPr>
            <a:spLocks noGrp="1" noChangeArrowheads="1"/>
          </p:cNvSpPr>
          <p:nvPr>
            <p:ph type="ftr" sz="quarter" idx="11"/>
          </p:nvPr>
        </p:nvSpPr>
        <p:spPr>
          <a:ln/>
        </p:spPr>
        <p:txBody>
          <a:bodyPr/>
          <a:lstStyle>
            <a:lvl1pPr>
              <a:defRPr/>
            </a:lvl1pPr>
          </a:lstStyle>
          <a:p>
            <a:pPr>
              <a:defRPr/>
            </a:pPr>
            <a:endParaRPr lang="sl-SI"/>
          </a:p>
        </p:txBody>
      </p:sp>
      <p:sp>
        <p:nvSpPr>
          <p:cNvPr id="4" name="Rectangle 6"/>
          <p:cNvSpPr>
            <a:spLocks noGrp="1" noChangeArrowheads="1"/>
          </p:cNvSpPr>
          <p:nvPr>
            <p:ph type="sldNum" sz="quarter" idx="12"/>
          </p:nvPr>
        </p:nvSpPr>
        <p:spPr>
          <a:ln/>
        </p:spPr>
        <p:txBody>
          <a:bodyPr/>
          <a:lstStyle>
            <a:lvl1pPr>
              <a:defRPr/>
            </a:lvl1pPr>
          </a:lstStyle>
          <a:p>
            <a:pPr>
              <a:defRPr/>
            </a:pPr>
            <a:fld id="{B84B4157-5CD1-4776-B150-99719916BE24}" type="slidenum">
              <a:rPr lang="sl-SI"/>
              <a:pPr>
                <a:defRPr/>
              </a:pPr>
              <a:t>‹#›</a:t>
            </a:fld>
            <a:endParaRPr lang="sl-SI"/>
          </a:p>
        </p:txBody>
      </p:sp>
    </p:spTree>
    <p:extLst>
      <p:ext uri="{BB962C8B-B14F-4D97-AF65-F5344CB8AC3E}">
        <p14:creationId xmlns:p14="http://schemas.microsoft.com/office/powerpoint/2010/main" val="2596793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sl-SI" smtClean="0"/>
              <a:t>Uredite slog naslova matrice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p>
        </p:txBody>
      </p:sp>
      <p:sp>
        <p:nvSpPr>
          <p:cNvPr id="6" name="Rectangle 5"/>
          <p:cNvSpPr>
            <a:spLocks noGrp="1" noChangeArrowheads="1"/>
          </p:cNvSpPr>
          <p:nvPr>
            <p:ph type="ftr" sz="quarter" idx="11"/>
          </p:nvPr>
        </p:nvSpPr>
        <p:spPr>
          <a:ln/>
        </p:spPr>
        <p:txBody>
          <a:bodyPr/>
          <a:lstStyle>
            <a:lvl1pPr>
              <a:defRPr/>
            </a:lvl1pPr>
          </a:lstStyle>
          <a:p>
            <a:pPr>
              <a:defRPr/>
            </a:pPr>
            <a:endParaRPr lang="sl-SI"/>
          </a:p>
        </p:txBody>
      </p:sp>
      <p:sp>
        <p:nvSpPr>
          <p:cNvPr id="7" name="Rectangle 6"/>
          <p:cNvSpPr>
            <a:spLocks noGrp="1" noChangeArrowheads="1"/>
          </p:cNvSpPr>
          <p:nvPr>
            <p:ph type="sldNum" sz="quarter" idx="12"/>
          </p:nvPr>
        </p:nvSpPr>
        <p:spPr>
          <a:ln/>
        </p:spPr>
        <p:txBody>
          <a:bodyPr/>
          <a:lstStyle>
            <a:lvl1pPr>
              <a:defRPr/>
            </a:lvl1pPr>
          </a:lstStyle>
          <a:p>
            <a:pPr>
              <a:defRPr/>
            </a:pPr>
            <a:fld id="{78FD2337-B777-4523-B837-327F4722C3EA}" type="slidenum">
              <a:rPr lang="sl-SI"/>
              <a:pPr>
                <a:defRPr/>
              </a:pPr>
              <a:t>‹#›</a:t>
            </a:fld>
            <a:endParaRPr lang="sl-SI"/>
          </a:p>
        </p:txBody>
      </p:sp>
    </p:spTree>
    <p:extLst>
      <p:ext uri="{BB962C8B-B14F-4D97-AF65-F5344CB8AC3E}">
        <p14:creationId xmlns:p14="http://schemas.microsoft.com/office/powerpoint/2010/main" val="1923577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sl-SI" smtClean="0"/>
              <a:t>Uredite slog naslova matrice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smtClean="0"/>
              <a:t>Kliknite ikono, če želite dodati sliko</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p>
        </p:txBody>
      </p:sp>
      <p:sp>
        <p:nvSpPr>
          <p:cNvPr id="6" name="Rectangle 5"/>
          <p:cNvSpPr>
            <a:spLocks noGrp="1" noChangeArrowheads="1"/>
          </p:cNvSpPr>
          <p:nvPr>
            <p:ph type="ftr" sz="quarter" idx="11"/>
          </p:nvPr>
        </p:nvSpPr>
        <p:spPr>
          <a:ln/>
        </p:spPr>
        <p:txBody>
          <a:bodyPr/>
          <a:lstStyle>
            <a:lvl1pPr>
              <a:defRPr/>
            </a:lvl1pPr>
          </a:lstStyle>
          <a:p>
            <a:pPr>
              <a:defRPr/>
            </a:pPr>
            <a:endParaRPr lang="sl-SI"/>
          </a:p>
        </p:txBody>
      </p:sp>
      <p:sp>
        <p:nvSpPr>
          <p:cNvPr id="7" name="Rectangle 6"/>
          <p:cNvSpPr>
            <a:spLocks noGrp="1" noChangeArrowheads="1"/>
          </p:cNvSpPr>
          <p:nvPr>
            <p:ph type="sldNum" sz="quarter" idx="12"/>
          </p:nvPr>
        </p:nvSpPr>
        <p:spPr>
          <a:ln/>
        </p:spPr>
        <p:txBody>
          <a:bodyPr/>
          <a:lstStyle>
            <a:lvl1pPr>
              <a:defRPr/>
            </a:lvl1pPr>
          </a:lstStyle>
          <a:p>
            <a:pPr>
              <a:defRPr/>
            </a:pPr>
            <a:fld id="{67B21C17-2AAD-4841-837E-C141BBBD68AB}" type="slidenum">
              <a:rPr lang="sl-SI"/>
              <a:pPr>
                <a:defRPr/>
              </a:pPr>
              <a:t>‹#›</a:t>
            </a:fld>
            <a:endParaRPr lang="sl-SI"/>
          </a:p>
        </p:txBody>
      </p:sp>
    </p:spTree>
    <p:extLst>
      <p:ext uri="{BB962C8B-B14F-4D97-AF65-F5344CB8AC3E}">
        <p14:creationId xmlns:p14="http://schemas.microsoft.com/office/powerpoint/2010/main" val="1928807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143000" y="274638"/>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l-SI" altLang="sl-SI" smtClean="0"/>
              <a:t>Kliknite, če želite urediti slog naslova matrice</a:t>
            </a:r>
          </a:p>
        </p:txBody>
      </p:sp>
      <p:sp>
        <p:nvSpPr>
          <p:cNvPr id="1028" name="Rectangle 3"/>
          <p:cNvSpPr>
            <a:spLocks noGrp="1" noChangeArrowheads="1"/>
          </p:cNvSpPr>
          <p:nvPr>
            <p:ph type="body" idx="1"/>
          </p:nvPr>
        </p:nvSpPr>
        <p:spPr bwMode="auto">
          <a:xfrm>
            <a:off x="1143000" y="1600200"/>
            <a:ext cx="7543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l-SI" altLang="sl-SI" smtClean="0"/>
              <a:t>Kliknite, če želite urediti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2" name="Rectangle 4"/>
          <p:cNvSpPr>
            <a:spLocks noGrp="1" noChangeArrowheads="1"/>
          </p:cNvSpPr>
          <p:nvPr>
            <p:ph type="dt" sz="half" idx="2"/>
          </p:nvPr>
        </p:nvSpPr>
        <p:spPr bwMode="auto">
          <a:xfrm>
            <a:off x="457200" y="62484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solidFill>
                  <a:schemeClr val="tx2"/>
                </a:solidFill>
                <a:latin typeface="+mj-lt"/>
              </a:defRPr>
            </a:lvl1pPr>
          </a:lstStyle>
          <a:p>
            <a:pPr>
              <a:defRPr/>
            </a:pPr>
            <a:endParaRPr lang="sl-SI"/>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smtClean="0">
                <a:solidFill>
                  <a:schemeClr val="tx2"/>
                </a:solidFill>
                <a:latin typeface="+mj-lt"/>
              </a:defRPr>
            </a:lvl1pPr>
          </a:lstStyle>
          <a:p>
            <a:pPr>
              <a:defRPr/>
            </a:pPr>
            <a:endParaRPr lang="sl-SI"/>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solidFill>
                  <a:schemeClr val="tx2"/>
                </a:solidFill>
                <a:latin typeface="+mj-lt"/>
              </a:defRPr>
            </a:lvl1pPr>
          </a:lstStyle>
          <a:p>
            <a:pPr>
              <a:defRPr/>
            </a:pPr>
            <a:fld id="{801EEB90-FE66-427C-9610-31F5C4F19E48}" type="slidenum">
              <a:rPr lang="sl-SI"/>
              <a:pPr>
                <a:defRPr/>
              </a:pPr>
              <a:t>‹#›</a:t>
            </a:fld>
            <a:endParaRPr lang="sl-SI"/>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000">
          <a:solidFill>
            <a:schemeClr val="tx2"/>
          </a:solidFill>
          <a:latin typeface="Trebuchet MS" pitchFamily="34" charset="0"/>
        </a:defRPr>
      </a:lvl2pPr>
      <a:lvl3pPr algn="ctr" rtl="0" eaLnBrk="1" fontAlgn="base" hangingPunct="1">
        <a:spcBef>
          <a:spcPct val="0"/>
        </a:spcBef>
        <a:spcAft>
          <a:spcPct val="0"/>
        </a:spcAft>
        <a:defRPr sz="4000">
          <a:solidFill>
            <a:schemeClr val="tx2"/>
          </a:solidFill>
          <a:latin typeface="Trebuchet MS" pitchFamily="34" charset="0"/>
        </a:defRPr>
      </a:lvl3pPr>
      <a:lvl4pPr algn="ctr" rtl="0" eaLnBrk="1" fontAlgn="base" hangingPunct="1">
        <a:spcBef>
          <a:spcPct val="0"/>
        </a:spcBef>
        <a:spcAft>
          <a:spcPct val="0"/>
        </a:spcAft>
        <a:defRPr sz="4000">
          <a:solidFill>
            <a:schemeClr val="tx2"/>
          </a:solidFill>
          <a:latin typeface="Trebuchet MS" pitchFamily="34" charset="0"/>
        </a:defRPr>
      </a:lvl4pPr>
      <a:lvl5pPr algn="ctr" rtl="0" eaLnBrk="1" fontAlgn="base" hangingPunct="1">
        <a:spcBef>
          <a:spcPct val="0"/>
        </a:spcBef>
        <a:spcAft>
          <a:spcPct val="0"/>
        </a:spcAft>
        <a:defRPr sz="4000">
          <a:solidFill>
            <a:schemeClr val="tx2"/>
          </a:solidFill>
          <a:latin typeface="Trebuchet MS" pitchFamily="34" charset="0"/>
        </a:defRPr>
      </a:lvl5pPr>
      <a:lvl6pPr marL="457200" algn="ctr" rtl="0" eaLnBrk="1" fontAlgn="base" hangingPunct="1">
        <a:spcBef>
          <a:spcPct val="0"/>
        </a:spcBef>
        <a:spcAft>
          <a:spcPct val="0"/>
        </a:spcAft>
        <a:defRPr sz="4000">
          <a:solidFill>
            <a:schemeClr val="tx2"/>
          </a:solidFill>
          <a:latin typeface="Trebuchet MS" pitchFamily="34" charset="0"/>
        </a:defRPr>
      </a:lvl6pPr>
      <a:lvl7pPr marL="914400" algn="ctr" rtl="0" eaLnBrk="1" fontAlgn="base" hangingPunct="1">
        <a:spcBef>
          <a:spcPct val="0"/>
        </a:spcBef>
        <a:spcAft>
          <a:spcPct val="0"/>
        </a:spcAft>
        <a:defRPr sz="4000">
          <a:solidFill>
            <a:schemeClr val="tx2"/>
          </a:solidFill>
          <a:latin typeface="Trebuchet MS" pitchFamily="34" charset="0"/>
        </a:defRPr>
      </a:lvl7pPr>
      <a:lvl8pPr marL="1371600" algn="ctr" rtl="0" eaLnBrk="1" fontAlgn="base" hangingPunct="1">
        <a:spcBef>
          <a:spcPct val="0"/>
        </a:spcBef>
        <a:spcAft>
          <a:spcPct val="0"/>
        </a:spcAft>
        <a:defRPr sz="4000">
          <a:solidFill>
            <a:schemeClr val="tx2"/>
          </a:solidFill>
          <a:latin typeface="Trebuchet MS" pitchFamily="34" charset="0"/>
        </a:defRPr>
      </a:lvl8pPr>
      <a:lvl9pPr marL="1828800" algn="ctr" rtl="0" eaLnBrk="1" fontAlgn="base" hangingPunct="1">
        <a:spcBef>
          <a:spcPct val="0"/>
        </a:spcBef>
        <a:spcAft>
          <a:spcPct val="0"/>
        </a:spcAft>
        <a:defRPr sz="4000">
          <a:solidFill>
            <a:schemeClr val="tx2"/>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2"/>
          </a:solidFill>
          <a:latin typeface="+mn-lt"/>
        </a:defRPr>
      </a:lvl2pPr>
      <a:lvl3pPr marL="1143000" indent="-228600" algn="l" rtl="0" eaLnBrk="1" fontAlgn="base" hangingPunct="1">
        <a:spcBef>
          <a:spcPct val="20000"/>
        </a:spcBef>
        <a:spcAft>
          <a:spcPct val="0"/>
        </a:spcAft>
        <a:buChar char="•"/>
        <a:defRPr sz="24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wav"/><Relationship Id="rId7" Type="http://schemas.openxmlformats.org/officeDocument/2006/relationships/image" Target="../media/image6.jpeg"/><Relationship Id="rId2" Type="http://schemas.microsoft.com/office/2007/relationships/media" Target="../media/media2.wav"/><Relationship Id="rId1" Type="http://schemas.openxmlformats.org/officeDocument/2006/relationships/tags" Target="../tags/tag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audio" Target="../media/media3.wav"/><Relationship Id="rId7" Type="http://schemas.openxmlformats.org/officeDocument/2006/relationships/image" Target="../media/image9.jpeg"/><Relationship Id="rId2" Type="http://schemas.microsoft.com/office/2007/relationships/media" Target="../media/media3.wav"/><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7" Type="http://schemas.openxmlformats.org/officeDocument/2006/relationships/image" Target="../media/image3.png"/><Relationship Id="rId2" Type="http://schemas.microsoft.com/office/2007/relationships/media" Target="../media/media5.wav"/><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7" Type="http://schemas.openxmlformats.org/officeDocument/2006/relationships/image" Target="../media/image3.png"/><Relationship Id="rId2" Type="http://schemas.microsoft.com/office/2007/relationships/media" Target="../media/media6.wav"/><Relationship Id="rId1" Type="http://schemas.openxmlformats.org/officeDocument/2006/relationships/tags" Target="../tags/tag5.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683568" y="3356992"/>
            <a:ext cx="7772400" cy="1470025"/>
          </a:xfrm>
        </p:spPr>
        <p:txBody>
          <a:bodyPr/>
          <a:lstStyle/>
          <a:p>
            <a:pPr eaLnBrk="1" hangingPunct="1"/>
            <a:r>
              <a:rPr lang="sl-SI" altLang="sl-SI" dirty="0" smtClean="0"/>
              <a:t>Josip Stritar, </a:t>
            </a:r>
            <a:r>
              <a:rPr lang="sl-SI" altLang="sl-SI" b="1" dirty="0" smtClean="0">
                <a:solidFill>
                  <a:schemeClr val="bg1">
                    <a:lumMod val="25000"/>
                  </a:schemeClr>
                </a:solidFill>
              </a:rPr>
              <a:t>Oba junaka</a:t>
            </a:r>
          </a:p>
        </p:txBody>
      </p:sp>
      <p:sp>
        <p:nvSpPr>
          <p:cNvPr id="3075" name="Subtitle 2"/>
          <p:cNvSpPr>
            <a:spLocks noGrp="1"/>
          </p:cNvSpPr>
          <p:nvPr>
            <p:ph type="subTitle" idx="1"/>
          </p:nvPr>
        </p:nvSpPr>
        <p:spPr>
          <a:xfrm>
            <a:off x="1403648" y="4653136"/>
            <a:ext cx="6400800" cy="550912"/>
          </a:xfrm>
        </p:spPr>
        <p:txBody>
          <a:bodyPr/>
          <a:lstStyle/>
          <a:p>
            <a:pPr eaLnBrk="1" hangingPunct="1"/>
            <a:r>
              <a:rPr lang="sl-SI" altLang="sl-SI" b="1" dirty="0" smtClean="0">
                <a:solidFill>
                  <a:schemeClr val="accent6">
                    <a:lumMod val="50000"/>
                  </a:schemeClr>
                </a:solidFill>
              </a:rPr>
              <a:t>Poezija</a:t>
            </a:r>
          </a:p>
        </p:txBody>
      </p:sp>
      <p:pic>
        <p:nvPicPr>
          <p:cNvPr id="2" name="Zvo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424"/>
    </mc:Choice>
    <mc:Fallback xmlns="">
      <p:transition spd="slow" advTm="7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143000" y="274638"/>
            <a:ext cx="7543800" cy="850106"/>
          </a:xfrm>
        </p:spPr>
        <p:txBody>
          <a:bodyPr/>
          <a:lstStyle/>
          <a:p>
            <a:r>
              <a:rPr lang="sl-SI" dirty="0" smtClean="0"/>
              <a:t>Uganke</a:t>
            </a:r>
            <a:endParaRPr lang="sl-SI" dirty="0"/>
          </a:p>
        </p:txBody>
      </p:sp>
      <p:sp>
        <p:nvSpPr>
          <p:cNvPr id="3" name="Ograda vsebine 2"/>
          <p:cNvSpPr>
            <a:spLocks noGrp="1"/>
          </p:cNvSpPr>
          <p:nvPr>
            <p:ph idx="1"/>
          </p:nvPr>
        </p:nvSpPr>
        <p:spPr>
          <a:xfrm>
            <a:off x="1259632" y="1196752"/>
            <a:ext cx="7632848" cy="5328592"/>
          </a:xfrm>
        </p:spPr>
        <p:txBody>
          <a:bodyPr/>
          <a:lstStyle/>
          <a:p>
            <a:r>
              <a:rPr lang="sl-SI" sz="2400" dirty="0"/>
              <a:t>Belo krilce je razpela,</a:t>
            </a:r>
            <a:r>
              <a:rPr lang="sl-SI" sz="2400" dirty="0" smtClean="0"/>
              <a:t/>
            </a:r>
            <a:br>
              <a:rPr lang="sl-SI" sz="2400" dirty="0" smtClean="0"/>
            </a:br>
            <a:r>
              <a:rPr lang="sl-SI" sz="2400" dirty="0"/>
              <a:t>ko v pripeki je sedela</a:t>
            </a:r>
            <a:r>
              <a:rPr lang="sl-SI" sz="2400" dirty="0" smtClean="0"/>
              <a:t>.</a:t>
            </a:r>
            <a:br>
              <a:rPr lang="sl-SI" sz="2400" dirty="0" smtClean="0"/>
            </a:br>
            <a:r>
              <a:rPr lang="sl-SI" sz="2400" dirty="0"/>
              <a:t>Ko je krilce izgubila,</a:t>
            </a:r>
            <a:r>
              <a:rPr lang="sl-SI" sz="2400" dirty="0" smtClean="0"/>
              <a:t/>
            </a:r>
            <a:br>
              <a:rPr lang="sl-SI" sz="2400" dirty="0" smtClean="0"/>
            </a:br>
            <a:r>
              <a:rPr lang="sl-SI" sz="2400" dirty="0"/>
              <a:t>rdečo kapico dobila. </a:t>
            </a:r>
            <a:endParaRPr lang="sl-SI" sz="2400" dirty="0" smtClean="0"/>
          </a:p>
          <a:p>
            <a:endParaRPr lang="sl-SI" sz="2400" dirty="0"/>
          </a:p>
          <a:p>
            <a:r>
              <a:rPr lang="sl-SI" sz="2400" dirty="0"/>
              <a:t>Spomladi se zbudi,</a:t>
            </a:r>
            <a:r>
              <a:rPr lang="sl-SI" sz="2400" dirty="0" smtClean="0"/>
              <a:t/>
            </a:r>
            <a:br>
              <a:rPr lang="sl-SI" sz="2400" dirty="0" smtClean="0"/>
            </a:br>
            <a:r>
              <a:rPr lang="sl-SI" sz="2400" dirty="0"/>
              <a:t>votlino zapusti,</a:t>
            </a:r>
            <a:r>
              <a:rPr lang="sl-SI" sz="2400" dirty="0" smtClean="0"/>
              <a:t/>
            </a:r>
            <a:br>
              <a:rPr lang="sl-SI" sz="2400" dirty="0" smtClean="0"/>
            </a:br>
            <a:r>
              <a:rPr lang="sl-SI" sz="2400" dirty="0"/>
              <a:t>hlača in jezen brunda:</a:t>
            </a:r>
            <a:r>
              <a:rPr lang="sl-SI" sz="2400" dirty="0" smtClean="0"/>
              <a:t/>
            </a:r>
            <a:br>
              <a:rPr lang="sl-SI" sz="2400" dirty="0" smtClean="0"/>
            </a:br>
            <a:r>
              <a:rPr lang="sl-SI" sz="2400" dirty="0"/>
              <a:t>'Pretopla mi je bunda!'   </a:t>
            </a:r>
            <a:endParaRPr lang="sl-SI" sz="2400" dirty="0" smtClean="0"/>
          </a:p>
          <a:p>
            <a:endParaRPr lang="sl-SI" sz="2400" dirty="0"/>
          </a:p>
          <a:p>
            <a:r>
              <a:rPr lang="sl-SI" sz="2400" dirty="0"/>
              <a:t>Dolgi uhlji, plašen korak,</a:t>
            </a:r>
            <a:r>
              <a:rPr lang="sl-SI" sz="2400" dirty="0" smtClean="0"/>
              <a:t/>
            </a:r>
            <a:br>
              <a:rPr lang="sl-SI" sz="2400" dirty="0" smtClean="0"/>
            </a:br>
            <a:r>
              <a:rPr lang="sl-SI" sz="2400" dirty="0"/>
              <a:t>urne ima noge in kožuh mehak. </a:t>
            </a:r>
          </a:p>
        </p:txBody>
      </p:sp>
      <p:pic>
        <p:nvPicPr>
          <p:cNvPr id="1536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8104" y="1196752"/>
            <a:ext cx="2411760" cy="14470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descr="Medved, grizli | Trgovina Eigrače.c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65508" y="2924944"/>
            <a:ext cx="2304256" cy="17281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366" name="Picture 6" descr="Poljski zajec by Tomaž B (@pisofsit) | Galerija - Slo-Foto.ne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8184" y="4797152"/>
            <a:ext cx="2105331" cy="14579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Zvok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69678237"/>
      </p:ext>
    </p:extLst>
  </p:cSld>
  <p:clrMapOvr>
    <a:masterClrMapping/>
  </p:clrMapOvr>
  <mc:AlternateContent xmlns:mc="http://schemas.openxmlformats.org/markup-compatibility/2006" xmlns:p14="http://schemas.microsoft.com/office/powerpoint/2010/main">
    <mc:Choice Requires="p14">
      <p:transition spd="slow" p14:dur="2000" advTm="68996"/>
    </mc:Choice>
    <mc:Fallback xmlns="">
      <p:transition spd="slow" advTm="68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5362"/>
                                        </p:tgtEl>
                                        <p:attrNameLst>
                                          <p:attrName>style.visibility</p:attrName>
                                        </p:attrNameLst>
                                      </p:cBhvr>
                                      <p:to>
                                        <p:strVal val="visible"/>
                                      </p:to>
                                    </p:set>
                                    <p:anim calcmode="lin" valueType="num">
                                      <p:cBhvr>
                                        <p:cTn id="21" dur="1000" fill="hold"/>
                                        <p:tgtEl>
                                          <p:spTgt spid="15362"/>
                                        </p:tgtEl>
                                        <p:attrNameLst>
                                          <p:attrName>ppt_w</p:attrName>
                                        </p:attrNameLst>
                                      </p:cBhvr>
                                      <p:tavLst>
                                        <p:tav tm="0">
                                          <p:val>
                                            <p:fltVal val="0"/>
                                          </p:val>
                                        </p:tav>
                                        <p:tav tm="100000">
                                          <p:val>
                                            <p:strVal val="#ppt_w"/>
                                          </p:val>
                                        </p:tav>
                                      </p:tavLst>
                                    </p:anim>
                                    <p:anim calcmode="lin" valueType="num">
                                      <p:cBhvr>
                                        <p:cTn id="22" dur="1000" fill="hold"/>
                                        <p:tgtEl>
                                          <p:spTgt spid="15362"/>
                                        </p:tgtEl>
                                        <p:attrNameLst>
                                          <p:attrName>ppt_h</p:attrName>
                                        </p:attrNameLst>
                                      </p:cBhvr>
                                      <p:tavLst>
                                        <p:tav tm="0">
                                          <p:val>
                                            <p:fltVal val="0"/>
                                          </p:val>
                                        </p:tav>
                                        <p:tav tm="100000">
                                          <p:val>
                                            <p:strVal val="#ppt_h"/>
                                          </p:val>
                                        </p:tav>
                                      </p:tavLst>
                                    </p:anim>
                                    <p:anim calcmode="lin" valueType="num">
                                      <p:cBhvr>
                                        <p:cTn id="23" dur="1000" fill="hold"/>
                                        <p:tgtEl>
                                          <p:spTgt spid="15362"/>
                                        </p:tgtEl>
                                        <p:attrNameLst>
                                          <p:attrName>style.rotation</p:attrName>
                                        </p:attrNameLst>
                                      </p:cBhvr>
                                      <p:tavLst>
                                        <p:tav tm="0">
                                          <p:val>
                                            <p:fltVal val="90"/>
                                          </p:val>
                                        </p:tav>
                                        <p:tav tm="100000">
                                          <p:val>
                                            <p:fltVal val="0"/>
                                          </p:val>
                                        </p:tav>
                                      </p:tavLst>
                                    </p:anim>
                                    <p:animEffect transition="in" filter="fade">
                                      <p:cBhvr>
                                        <p:cTn id="24" dur="1000"/>
                                        <p:tgtEl>
                                          <p:spTgt spid="1536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barn(inVertical)">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5364"/>
                                        </p:tgtEl>
                                        <p:attrNameLst>
                                          <p:attrName>style.visibility</p:attrName>
                                        </p:attrNameLst>
                                      </p:cBhvr>
                                      <p:to>
                                        <p:strVal val="visible"/>
                                      </p:to>
                                    </p:set>
                                    <p:anim calcmode="lin" valueType="num">
                                      <p:cBhvr>
                                        <p:cTn id="34" dur="1000" fill="hold"/>
                                        <p:tgtEl>
                                          <p:spTgt spid="15364"/>
                                        </p:tgtEl>
                                        <p:attrNameLst>
                                          <p:attrName>ppt_w</p:attrName>
                                        </p:attrNameLst>
                                      </p:cBhvr>
                                      <p:tavLst>
                                        <p:tav tm="0">
                                          <p:val>
                                            <p:fltVal val="0"/>
                                          </p:val>
                                        </p:tav>
                                        <p:tav tm="100000">
                                          <p:val>
                                            <p:strVal val="#ppt_w"/>
                                          </p:val>
                                        </p:tav>
                                      </p:tavLst>
                                    </p:anim>
                                    <p:anim calcmode="lin" valueType="num">
                                      <p:cBhvr>
                                        <p:cTn id="35" dur="1000" fill="hold"/>
                                        <p:tgtEl>
                                          <p:spTgt spid="15364"/>
                                        </p:tgtEl>
                                        <p:attrNameLst>
                                          <p:attrName>ppt_h</p:attrName>
                                        </p:attrNameLst>
                                      </p:cBhvr>
                                      <p:tavLst>
                                        <p:tav tm="0">
                                          <p:val>
                                            <p:fltVal val="0"/>
                                          </p:val>
                                        </p:tav>
                                        <p:tav tm="100000">
                                          <p:val>
                                            <p:strVal val="#ppt_h"/>
                                          </p:val>
                                        </p:tav>
                                      </p:tavLst>
                                    </p:anim>
                                    <p:anim calcmode="lin" valueType="num">
                                      <p:cBhvr>
                                        <p:cTn id="36" dur="1000" fill="hold"/>
                                        <p:tgtEl>
                                          <p:spTgt spid="15364"/>
                                        </p:tgtEl>
                                        <p:attrNameLst>
                                          <p:attrName>style.rotation</p:attrName>
                                        </p:attrNameLst>
                                      </p:cBhvr>
                                      <p:tavLst>
                                        <p:tav tm="0">
                                          <p:val>
                                            <p:fltVal val="90"/>
                                          </p:val>
                                        </p:tav>
                                        <p:tav tm="100000">
                                          <p:val>
                                            <p:fltVal val="0"/>
                                          </p:val>
                                        </p:tav>
                                      </p:tavLst>
                                    </p:anim>
                                    <p:animEffect transition="in" filter="fade">
                                      <p:cBhvr>
                                        <p:cTn id="37" dur="1000"/>
                                        <p:tgtEl>
                                          <p:spTgt spid="1536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barn(inVertical)">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5366"/>
                                        </p:tgtEl>
                                        <p:attrNameLst>
                                          <p:attrName>style.visibility</p:attrName>
                                        </p:attrNameLst>
                                      </p:cBhvr>
                                      <p:to>
                                        <p:strVal val="visible"/>
                                      </p:to>
                                    </p:set>
                                    <p:anim calcmode="lin" valueType="num">
                                      <p:cBhvr>
                                        <p:cTn id="47" dur="1000" fill="hold"/>
                                        <p:tgtEl>
                                          <p:spTgt spid="15366"/>
                                        </p:tgtEl>
                                        <p:attrNameLst>
                                          <p:attrName>ppt_w</p:attrName>
                                        </p:attrNameLst>
                                      </p:cBhvr>
                                      <p:tavLst>
                                        <p:tav tm="0">
                                          <p:val>
                                            <p:fltVal val="0"/>
                                          </p:val>
                                        </p:tav>
                                        <p:tav tm="100000">
                                          <p:val>
                                            <p:strVal val="#ppt_w"/>
                                          </p:val>
                                        </p:tav>
                                      </p:tavLst>
                                    </p:anim>
                                    <p:anim calcmode="lin" valueType="num">
                                      <p:cBhvr>
                                        <p:cTn id="48" dur="1000" fill="hold"/>
                                        <p:tgtEl>
                                          <p:spTgt spid="15366"/>
                                        </p:tgtEl>
                                        <p:attrNameLst>
                                          <p:attrName>ppt_h</p:attrName>
                                        </p:attrNameLst>
                                      </p:cBhvr>
                                      <p:tavLst>
                                        <p:tav tm="0">
                                          <p:val>
                                            <p:fltVal val="0"/>
                                          </p:val>
                                        </p:tav>
                                        <p:tav tm="100000">
                                          <p:val>
                                            <p:strVal val="#ppt_h"/>
                                          </p:val>
                                        </p:tav>
                                      </p:tavLst>
                                    </p:anim>
                                    <p:anim calcmode="lin" valueType="num">
                                      <p:cBhvr>
                                        <p:cTn id="49" dur="1000" fill="hold"/>
                                        <p:tgtEl>
                                          <p:spTgt spid="15366"/>
                                        </p:tgtEl>
                                        <p:attrNameLst>
                                          <p:attrName>style.rotation</p:attrName>
                                        </p:attrNameLst>
                                      </p:cBhvr>
                                      <p:tavLst>
                                        <p:tav tm="0">
                                          <p:val>
                                            <p:fltVal val="90"/>
                                          </p:val>
                                        </p:tav>
                                        <p:tav tm="100000">
                                          <p:val>
                                            <p:fltVal val="0"/>
                                          </p:val>
                                        </p:tav>
                                      </p:tavLst>
                                    </p:anim>
                                    <p:animEffect transition="in" filter="fade">
                                      <p:cBhvr>
                                        <p:cTn id="50" dur="10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1115616" y="404664"/>
            <a:ext cx="7704856" cy="6048672"/>
          </a:xfrm>
        </p:spPr>
        <p:txBody>
          <a:bodyPr/>
          <a:lstStyle/>
          <a:p>
            <a:r>
              <a:rPr lang="sl-SI" sz="2400" dirty="0" smtClean="0"/>
              <a:t>Od znotraj je votel, </a:t>
            </a:r>
          </a:p>
          <a:p>
            <a:pPr marL="0" indent="0">
              <a:buNone/>
            </a:pPr>
            <a:r>
              <a:rPr lang="sl-SI" sz="2400" dirty="0"/>
              <a:t> </a:t>
            </a:r>
            <a:r>
              <a:rPr lang="sl-SI" sz="2400" dirty="0" smtClean="0"/>
              <a:t>   od zunaj ga nič ni.</a:t>
            </a:r>
          </a:p>
          <a:p>
            <a:pPr marL="0" indent="0">
              <a:buNone/>
            </a:pPr>
            <a:endParaRPr lang="sl-SI" sz="2400" dirty="0"/>
          </a:p>
          <a:p>
            <a:pPr marL="0" indent="0">
              <a:buNone/>
            </a:pPr>
            <a:r>
              <a:rPr lang="sl-SI" sz="2400" dirty="0" smtClean="0">
                <a:sym typeface="Wingdings 2"/>
              </a:rPr>
              <a:t> </a:t>
            </a:r>
            <a:r>
              <a:rPr lang="sl-SI" sz="2400" dirty="0" smtClean="0"/>
              <a:t>Zakaj pravimo, da ima strah velike oči?</a:t>
            </a:r>
          </a:p>
          <a:p>
            <a:pPr marL="0" indent="0">
              <a:buNone/>
            </a:pPr>
            <a:r>
              <a:rPr lang="sl-SI" sz="2400" dirty="0" smtClean="0">
                <a:sym typeface="Wingdings 2"/>
              </a:rPr>
              <a:t> </a:t>
            </a:r>
            <a:r>
              <a:rPr lang="sl-SI" sz="2400" dirty="0" smtClean="0"/>
              <a:t>Te je strah že kdaj zgrabil za roko, ugriznil za peto, povlekel za lase, zasledoval, ko se je stemnilo… kako si se počutil?</a:t>
            </a:r>
          </a:p>
          <a:p>
            <a:pPr marL="0" indent="0">
              <a:buNone/>
            </a:pPr>
            <a:endParaRPr lang="sl-SI" sz="2400" dirty="0"/>
          </a:p>
        </p:txBody>
      </p:sp>
      <p:pic>
        <p:nvPicPr>
          <p:cNvPr id="276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3933" y="476672"/>
            <a:ext cx="2150368" cy="123058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0726" y="4879245"/>
            <a:ext cx="2786414" cy="157316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60" name="Picture 12" descr="Boy Scared Stock Illustrations – 4,208 Boy Scared Stock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69358" y="3921493"/>
            <a:ext cx="1067639" cy="23042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662" name="Picture 14" descr="25 Zany Facts About &quot;Home Alone&quot; | ReelRundow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89817" y="3138406"/>
            <a:ext cx="2088232" cy="15661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664" name="Picture 16" descr="Little boy screaming scared mouse. Vector line art cartoon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3648" y="3523083"/>
            <a:ext cx="2381250" cy="2381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Zvok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9862652"/>
      </p:ext>
    </p:extLst>
  </p:cSld>
  <p:clrMapOvr>
    <a:masterClrMapping/>
  </p:clrMapOvr>
  <mc:AlternateContent xmlns:mc="http://schemas.openxmlformats.org/markup-compatibility/2006">
    <mc:Choice xmlns:p14="http://schemas.microsoft.com/office/powerpoint/2010/main" Requires="p14">
      <p:transition spd="slow" p14:dur="2000" advTm="104018"/>
    </mc:Choice>
    <mc:Fallback>
      <p:transition spd="slow" advTm="104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7650"/>
                                        </p:tgtEl>
                                        <p:attrNameLst>
                                          <p:attrName>style.visibility</p:attrName>
                                        </p:attrNameLst>
                                      </p:cBhvr>
                                      <p:to>
                                        <p:strVal val="visible"/>
                                      </p:to>
                                    </p:set>
                                    <p:anim calcmode="lin" valueType="num">
                                      <p:cBhvr>
                                        <p:cTn id="19" dur="1000" fill="hold"/>
                                        <p:tgtEl>
                                          <p:spTgt spid="27650"/>
                                        </p:tgtEl>
                                        <p:attrNameLst>
                                          <p:attrName>ppt_w</p:attrName>
                                        </p:attrNameLst>
                                      </p:cBhvr>
                                      <p:tavLst>
                                        <p:tav tm="0">
                                          <p:val>
                                            <p:fltVal val="0"/>
                                          </p:val>
                                        </p:tav>
                                        <p:tav tm="100000">
                                          <p:val>
                                            <p:strVal val="#ppt_w"/>
                                          </p:val>
                                        </p:tav>
                                      </p:tavLst>
                                    </p:anim>
                                    <p:anim calcmode="lin" valueType="num">
                                      <p:cBhvr>
                                        <p:cTn id="20" dur="1000" fill="hold"/>
                                        <p:tgtEl>
                                          <p:spTgt spid="27650"/>
                                        </p:tgtEl>
                                        <p:attrNameLst>
                                          <p:attrName>ppt_h</p:attrName>
                                        </p:attrNameLst>
                                      </p:cBhvr>
                                      <p:tavLst>
                                        <p:tav tm="0">
                                          <p:val>
                                            <p:fltVal val="0"/>
                                          </p:val>
                                        </p:tav>
                                        <p:tav tm="100000">
                                          <p:val>
                                            <p:strVal val="#ppt_h"/>
                                          </p:val>
                                        </p:tav>
                                      </p:tavLst>
                                    </p:anim>
                                    <p:anim calcmode="lin" valueType="num">
                                      <p:cBhvr>
                                        <p:cTn id="21" dur="1000" fill="hold"/>
                                        <p:tgtEl>
                                          <p:spTgt spid="27650"/>
                                        </p:tgtEl>
                                        <p:attrNameLst>
                                          <p:attrName>style.rotation</p:attrName>
                                        </p:attrNameLst>
                                      </p:cBhvr>
                                      <p:tavLst>
                                        <p:tav tm="0">
                                          <p:val>
                                            <p:fltVal val="90"/>
                                          </p:val>
                                        </p:tav>
                                        <p:tav tm="100000">
                                          <p:val>
                                            <p:fltVal val="0"/>
                                          </p:val>
                                        </p:tav>
                                      </p:tavLst>
                                    </p:anim>
                                    <p:animEffect transition="in" filter="fade">
                                      <p:cBhvr>
                                        <p:cTn id="22" dur="1000"/>
                                        <p:tgtEl>
                                          <p:spTgt spid="2765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27664"/>
                                        </p:tgtEl>
                                        <p:attrNameLst>
                                          <p:attrName>style.visibility</p:attrName>
                                        </p:attrNameLst>
                                      </p:cBhvr>
                                      <p:to>
                                        <p:strVal val="visible"/>
                                      </p:to>
                                    </p:set>
                                    <p:anim calcmode="lin" valueType="num">
                                      <p:cBhvr>
                                        <p:cTn id="37" dur="1000" fill="hold"/>
                                        <p:tgtEl>
                                          <p:spTgt spid="27664"/>
                                        </p:tgtEl>
                                        <p:attrNameLst>
                                          <p:attrName>ppt_w</p:attrName>
                                        </p:attrNameLst>
                                      </p:cBhvr>
                                      <p:tavLst>
                                        <p:tav tm="0">
                                          <p:val>
                                            <p:fltVal val="0"/>
                                          </p:val>
                                        </p:tav>
                                        <p:tav tm="100000">
                                          <p:val>
                                            <p:strVal val="#ppt_w"/>
                                          </p:val>
                                        </p:tav>
                                      </p:tavLst>
                                    </p:anim>
                                    <p:anim calcmode="lin" valueType="num">
                                      <p:cBhvr>
                                        <p:cTn id="38" dur="1000" fill="hold"/>
                                        <p:tgtEl>
                                          <p:spTgt spid="27664"/>
                                        </p:tgtEl>
                                        <p:attrNameLst>
                                          <p:attrName>ppt_h</p:attrName>
                                        </p:attrNameLst>
                                      </p:cBhvr>
                                      <p:tavLst>
                                        <p:tav tm="0">
                                          <p:val>
                                            <p:fltVal val="0"/>
                                          </p:val>
                                        </p:tav>
                                        <p:tav tm="100000">
                                          <p:val>
                                            <p:strVal val="#ppt_h"/>
                                          </p:val>
                                        </p:tav>
                                      </p:tavLst>
                                    </p:anim>
                                    <p:anim calcmode="lin" valueType="num">
                                      <p:cBhvr>
                                        <p:cTn id="39" dur="1000" fill="hold"/>
                                        <p:tgtEl>
                                          <p:spTgt spid="27664"/>
                                        </p:tgtEl>
                                        <p:attrNameLst>
                                          <p:attrName>style.rotation</p:attrName>
                                        </p:attrNameLst>
                                      </p:cBhvr>
                                      <p:tavLst>
                                        <p:tav tm="0">
                                          <p:val>
                                            <p:fltVal val="90"/>
                                          </p:val>
                                        </p:tav>
                                        <p:tav tm="100000">
                                          <p:val>
                                            <p:fltVal val="0"/>
                                          </p:val>
                                        </p:tav>
                                      </p:tavLst>
                                    </p:anim>
                                    <p:animEffect transition="in" filter="fade">
                                      <p:cBhvr>
                                        <p:cTn id="40" dur="1000"/>
                                        <p:tgtEl>
                                          <p:spTgt spid="27664"/>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27662"/>
                                        </p:tgtEl>
                                        <p:attrNameLst>
                                          <p:attrName>style.visibility</p:attrName>
                                        </p:attrNameLst>
                                      </p:cBhvr>
                                      <p:to>
                                        <p:strVal val="visible"/>
                                      </p:to>
                                    </p:set>
                                    <p:anim calcmode="lin" valueType="num">
                                      <p:cBhvr>
                                        <p:cTn id="45" dur="1000" fill="hold"/>
                                        <p:tgtEl>
                                          <p:spTgt spid="27662"/>
                                        </p:tgtEl>
                                        <p:attrNameLst>
                                          <p:attrName>ppt_w</p:attrName>
                                        </p:attrNameLst>
                                      </p:cBhvr>
                                      <p:tavLst>
                                        <p:tav tm="0">
                                          <p:val>
                                            <p:fltVal val="0"/>
                                          </p:val>
                                        </p:tav>
                                        <p:tav tm="100000">
                                          <p:val>
                                            <p:strVal val="#ppt_w"/>
                                          </p:val>
                                        </p:tav>
                                      </p:tavLst>
                                    </p:anim>
                                    <p:anim calcmode="lin" valueType="num">
                                      <p:cBhvr>
                                        <p:cTn id="46" dur="1000" fill="hold"/>
                                        <p:tgtEl>
                                          <p:spTgt spid="27662"/>
                                        </p:tgtEl>
                                        <p:attrNameLst>
                                          <p:attrName>ppt_h</p:attrName>
                                        </p:attrNameLst>
                                      </p:cBhvr>
                                      <p:tavLst>
                                        <p:tav tm="0">
                                          <p:val>
                                            <p:fltVal val="0"/>
                                          </p:val>
                                        </p:tav>
                                        <p:tav tm="100000">
                                          <p:val>
                                            <p:strVal val="#ppt_h"/>
                                          </p:val>
                                        </p:tav>
                                      </p:tavLst>
                                    </p:anim>
                                    <p:anim calcmode="lin" valueType="num">
                                      <p:cBhvr>
                                        <p:cTn id="47" dur="1000" fill="hold"/>
                                        <p:tgtEl>
                                          <p:spTgt spid="27662"/>
                                        </p:tgtEl>
                                        <p:attrNameLst>
                                          <p:attrName>style.rotation</p:attrName>
                                        </p:attrNameLst>
                                      </p:cBhvr>
                                      <p:tavLst>
                                        <p:tav tm="0">
                                          <p:val>
                                            <p:fltVal val="90"/>
                                          </p:val>
                                        </p:tav>
                                        <p:tav tm="100000">
                                          <p:val>
                                            <p:fltVal val="0"/>
                                          </p:val>
                                        </p:tav>
                                      </p:tavLst>
                                    </p:anim>
                                    <p:animEffect transition="in" filter="fade">
                                      <p:cBhvr>
                                        <p:cTn id="48" dur="1000"/>
                                        <p:tgtEl>
                                          <p:spTgt spid="27662"/>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27660"/>
                                        </p:tgtEl>
                                        <p:attrNameLst>
                                          <p:attrName>style.visibility</p:attrName>
                                        </p:attrNameLst>
                                      </p:cBhvr>
                                      <p:to>
                                        <p:strVal val="visible"/>
                                      </p:to>
                                    </p:set>
                                    <p:anim calcmode="lin" valueType="num">
                                      <p:cBhvr>
                                        <p:cTn id="53" dur="1000" fill="hold"/>
                                        <p:tgtEl>
                                          <p:spTgt spid="27660"/>
                                        </p:tgtEl>
                                        <p:attrNameLst>
                                          <p:attrName>ppt_w</p:attrName>
                                        </p:attrNameLst>
                                      </p:cBhvr>
                                      <p:tavLst>
                                        <p:tav tm="0">
                                          <p:val>
                                            <p:fltVal val="0"/>
                                          </p:val>
                                        </p:tav>
                                        <p:tav tm="100000">
                                          <p:val>
                                            <p:strVal val="#ppt_w"/>
                                          </p:val>
                                        </p:tav>
                                      </p:tavLst>
                                    </p:anim>
                                    <p:anim calcmode="lin" valueType="num">
                                      <p:cBhvr>
                                        <p:cTn id="54" dur="1000" fill="hold"/>
                                        <p:tgtEl>
                                          <p:spTgt spid="27660"/>
                                        </p:tgtEl>
                                        <p:attrNameLst>
                                          <p:attrName>ppt_h</p:attrName>
                                        </p:attrNameLst>
                                      </p:cBhvr>
                                      <p:tavLst>
                                        <p:tav tm="0">
                                          <p:val>
                                            <p:fltVal val="0"/>
                                          </p:val>
                                        </p:tav>
                                        <p:tav tm="100000">
                                          <p:val>
                                            <p:strVal val="#ppt_h"/>
                                          </p:val>
                                        </p:tav>
                                      </p:tavLst>
                                    </p:anim>
                                    <p:anim calcmode="lin" valueType="num">
                                      <p:cBhvr>
                                        <p:cTn id="55" dur="1000" fill="hold"/>
                                        <p:tgtEl>
                                          <p:spTgt spid="27660"/>
                                        </p:tgtEl>
                                        <p:attrNameLst>
                                          <p:attrName>style.rotation</p:attrName>
                                        </p:attrNameLst>
                                      </p:cBhvr>
                                      <p:tavLst>
                                        <p:tav tm="0">
                                          <p:val>
                                            <p:fltVal val="90"/>
                                          </p:val>
                                        </p:tav>
                                        <p:tav tm="100000">
                                          <p:val>
                                            <p:fltVal val="0"/>
                                          </p:val>
                                        </p:tav>
                                      </p:tavLst>
                                    </p:anim>
                                    <p:animEffect transition="in" filter="fade">
                                      <p:cBhvr>
                                        <p:cTn id="56" dur="1000"/>
                                        <p:tgtEl>
                                          <p:spTgt spid="27660"/>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nodeType="clickEffect">
                                  <p:stCondLst>
                                    <p:cond delay="0"/>
                                  </p:stCondLst>
                                  <p:childTnLst>
                                    <p:set>
                                      <p:cBhvr>
                                        <p:cTn id="60" dur="1" fill="hold">
                                          <p:stCondLst>
                                            <p:cond delay="0"/>
                                          </p:stCondLst>
                                        </p:cTn>
                                        <p:tgtEl>
                                          <p:spTgt spid="27651"/>
                                        </p:tgtEl>
                                        <p:attrNameLst>
                                          <p:attrName>style.visibility</p:attrName>
                                        </p:attrNameLst>
                                      </p:cBhvr>
                                      <p:to>
                                        <p:strVal val="visible"/>
                                      </p:to>
                                    </p:set>
                                    <p:anim calcmode="lin" valueType="num">
                                      <p:cBhvr>
                                        <p:cTn id="61" dur="1000" fill="hold"/>
                                        <p:tgtEl>
                                          <p:spTgt spid="27651"/>
                                        </p:tgtEl>
                                        <p:attrNameLst>
                                          <p:attrName>ppt_w</p:attrName>
                                        </p:attrNameLst>
                                      </p:cBhvr>
                                      <p:tavLst>
                                        <p:tav tm="0">
                                          <p:val>
                                            <p:fltVal val="0"/>
                                          </p:val>
                                        </p:tav>
                                        <p:tav tm="100000">
                                          <p:val>
                                            <p:strVal val="#ppt_w"/>
                                          </p:val>
                                        </p:tav>
                                      </p:tavLst>
                                    </p:anim>
                                    <p:anim calcmode="lin" valueType="num">
                                      <p:cBhvr>
                                        <p:cTn id="62" dur="1000" fill="hold"/>
                                        <p:tgtEl>
                                          <p:spTgt spid="27651"/>
                                        </p:tgtEl>
                                        <p:attrNameLst>
                                          <p:attrName>ppt_h</p:attrName>
                                        </p:attrNameLst>
                                      </p:cBhvr>
                                      <p:tavLst>
                                        <p:tav tm="0">
                                          <p:val>
                                            <p:fltVal val="0"/>
                                          </p:val>
                                        </p:tav>
                                        <p:tav tm="100000">
                                          <p:val>
                                            <p:strVal val="#ppt_h"/>
                                          </p:val>
                                        </p:tav>
                                      </p:tavLst>
                                    </p:anim>
                                    <p:anim calcmode="lin" valueType="num">
                                      <p:cBhvr>
                                        <p:cTn id="63" dur="1000" fill="hold"/>
                                        <p:tgtEl>
                                          <p:spTgt spid="27651"/>
                                        </p:tgtEl>
                                        <p:attrNameLst>
                                          <p:attrName>style.rotation</p:attrName>
                                        </p:attrNameLst>
                                      </p:cBhvr>
                                      <p:tavLst>
                                        <p:tav tm="0">
                                          <p:val>
                                            <p:fltVal val="90"/>
                                          </p:val>
                                        </p:tav>
                                        <p:tav tm="100000">
                                          <p:val>
                                            <p:fltVal val="0"/>
                                          </p:val>
                                        </p:tav>
                                      </p:tavLst>
                                    </p:anim>
                                    <p:animEffect transition="in" filter="fade">
                                      <p:cBhvr>
                                        <p:cTn id="64" dur="10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1043608" y="260648"/>
            <a:ext cx="7920880" cy="6264696"/>
          </a:xfrm>
        </p:spPr>
        <p:txBody>
          <a:bodyPr/>
          <a:lstStyle/>
          <a:p>
            <a:r>
              <a:rPr lang="sl-SI" sz="2800" dirty="0" smtClean="0"/>
              <a:t>Stavek </a:t>
            </a:r>
            <a:r>
              <a:rPr lang="sl-SI" sz="2800" i="1" dirty="0" smtClean="0"/>
              <a:t>„Strah me je!“ </a:t>
            </a:r>
            <a:r>
              <a:rPr lang="sl-SI" sz="2800" dirty="0" smtClean="0"/>
              <a:t>izgovori: začudeno, posmehljivo, prestrašeno, z grozo, boječe, vprašujoče, jezno, presenečeno, razočarano</a:t>
            </a:r>
            <a:r>
              <a:rPr lang="sl-SI" dirty="0" smtClean="0"/>
              <a:t>.</a:t>
            </a:r>
          </a:p>
          <a:p>
            <a:r>
              <a:rPr lang="sl-SI" sz="2800" dirty="0" smtClean="0"/>
              <a:t>Pesnik </a:t>
            </a:r>
            <a:r>
              <a:rPr lang="sl-SI" sz="2800" b="1" dirty="0" smtClean="0">
                <a:solidFill>
                  <a:schemeClr val="accent5">
                    <a:lumMod val="25000"/>
                  </a:schemeClr>
                </a:solidFill>
              </a:rPr>
              <a:t>Josip Stritar </a:t>
            </a:r>
            <a:r>
              <a:rPr lang="sl-SI" sz="2800" dirty="0" smtClean="0"/>
              <a:t>je v pesmi </a:t>
            </a:r>
            <a:r>
              <a:rPr lang="sl-SI" sz="2800" b="1" dirty="0" smtClean="0">
                <a:solidFill>
                  <a:schemeClr val="accent5">
                    <a:lumMod val="25000"/>
                  </a:schemeClr>
                </a:solidFill>
              </a:rPr>
              <a:t>Oba junaka </a:t>
            </a:r>
            <a:r>
              <a:rPr lang="sl-SI" sz="2800" dirty="0" smtClean="0"/>
              <a:t>zabeležil strahove malega Tončka. Prisluhni njegovemu doživetju</a:t>
            </a:r>
            <a:r>
              <a:rPr lang="sl-SI" dirty="0" smtClean="0"/>
              <a:t>.</a:t>
            </a:r>
          </a:p>
          <a:p>
            <a:r>
              <a:rPr lang="sl-SI" sz="2800" dirty="0" smtClean="0"/>
              <a:t>Premor po branju</a:t>
            </a:r>
            <a:r>
              <a:rPr lang="sl-SI" dirty="0" smtClean="0"/>
              <a:t>.</a:t>
            </a:r>
          </a:p>
          <a:p>
            <a:pPr marL="0" indent="0">
              <a:buNone/>
            </a:pPr>
            <a:endParaRPr lang="sl-SI" dirty="0" smtClean="0"/>
          </a:p>
          <a:p>
            <a:r>
              <a:rPr lang="sl-SI" sz="2800" dirty="0" smtClean="0"/>
              <a:t>Kaj praviš? </a:t>
            </a:r>
          </a:p>
          <a:p>
            <a:pPr marL="0" indent="0">
              <a:buNone/>
            </a:pPr>
            <a:r>
              <a:rPr lang="sl-SI" sz="2800" b="1" dirty="0" smtClean="0">
                <a:solidFill>
                  <a:schemeClr val="accent5">
                    <a:lumMod val="25000"/>
                  </a:schemeClr>
                </a:solidFill>
              </a:rPr>
              <a:t>   Sta pa res junaka, kajne?</a:t>
            </a:r>
          </a:p>
          <a:p>
            <a:r>
              <a:rPr lang="sl-SI" sz="2800" dirty="0" smtClean="0"/>
              <a:t>Še sam preberi pesem (priloga je na spletni strani)</a:t>
            </a:r>
          </a:p>
          <a:p>
            <a:pPr marL="0" indent="0">
              <a:buNone/>
            </a:pPr>
            <a:endParaRPr lang="sl-SI" dirty="0"/>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056" y="2852936"/>
            <a:ext cx="3563888" cy="20046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Zvok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715640914"/>
      </p:ext>
    </p:extLst>
  </p:cSld>
  <p:clrMapOvr>
    <a:masterClrMapping/>
  </p:clrMapOvr>
  <mc:AlternateContent xmlns:mc="http://schemas.openxmlformats.org/markup-compatibility/2006">
    <mc:Choice xmlns:p14="http://schemas.microsoft.com/office/powerpoint/2010/main" Requires="p14">
      <p:transition spd="slow" p14:dur="2000" advTm="166242"/>
    </mc:Choice>
    <mc:Fallback>
      <p:transition spd="slow" advTm="166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p:cTn id="24" dur="1000" fill="hold"/>
                                        <p:tgtEl>
                                          <p:spTgt spid="1026"/>
                                        </p:tgtEl>
                                        <p:attrNameLst>
                                          <p:attrName>ppt_w</p:attrName>
                                        </p:attrNameLst>
                                      </p:cBhvr>
                                      <p:tavLst>
                                        <p:tav tm="0">
                                          <p:val>
                                            <p:fltVal val="0"/>
                                          </p:val>
                                        </p:tav>
                                        <p:tav tm="100000">
                                          <p:val>
                                            <p:strVal val="#ppt_w"/>
                                          </p:val>
                                        </p:tav>
                                      </p:tavLst>
                                    </p:anim>
                                    <p:anim calcmode="lin" valueType="num">
                                      <p:cBhvr>
                                        <p:cTn id="25" dur="1000" fill="hold"/>
                                        <p:tgtEl>
                                          <p:spTgt spid="1026"/>
                                        </p:tgtEl>
                                        <p:attrNameLst>
                                          <p:attrName>ppt_h</p:attrName>
                                        </p:attrNameLst>
                                      </p:cBhvr>
                                      <p:tavLst>
                                        <p:tav tm="0">
                                          <p:val>
                                            <p:fltVal val="0"/>
                                          </p:val>
                                        </p:tav>
                                        <p:tav tm="100000">
                                          <p:val>
                                            <p:strVal val="#ppt_h"/>
                                          </p:val>
                                        </p:tav>
                                      </p:tavLst>
                                    </p:anim>
                                    <p:anim calcmode="lin" valueType="num">
                                      <p:cBhvr>
                                        <p:cTn id="26" dur="1000" fill="hold"/>
                                        <p:tgtEl>
                                          <p:spTgt spid="1026"/>
                                        </p:tgtEl>
                                        <p:attrNameLst>
                                          <p:attrName>style.rotation</p:attrName>
                                        </p:attrNameLst>
                                      </p:cBhvr>
                                      <p:tavLst>
                                        <p:tav tm="0">
                                          <p:val>
                                            <p:fltVal val="90"/>
                                          </p:val>
                                        </p:tav>
                                        <p:tav tm="100000">
                                          <p:val>
                                            <p:fltVal val="0"/>
                                          </p:val>
                                        </p:tav>
                                      </p:tavLst>
                                    </p:anim>
                                    <p:animEffect transition="in" filter="fade">
                                      <p:cBhvr>
                                        <p:cTn id="27" dur="10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0"/>
                                        <p:tgtEl>
                                          <p:spTgt spid="3">
                                            <p:txEl>
                                              <p:pRg st="2" end="2"/>
                                            </p:txEl>
                                          </p:spTgt>
                                        </p:tgtEl>
                                      </p:cBhvr>
                                    </p:animEffect>
                                    <p:anim calcmode="lin" valueType="num">
                                      <p:cBhvr>
                                        <p:cTn id="3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1000"/>
                                        <p:tgtEl>
                                          <p:spTgt spid="3">
                                            <p:txEl>
                                              <p:pRg st="5" end="5"/>
                                            </p:txEl>
                                          </p:spTgt>
                                        </p:tgtEl>
                                      </p:cBhvr>
                                    </p:animEffect>
                                    <p:anim calcmode="lin" valueType="num">
                                      <p:cBhvr>
                                        <p:cTn id="4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 calcmode="lin" valueType="num">
                                      <p:cBhvr additive="base">
                                        <p:cTn id="5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1800" dirty="0" smtClean="0">
                <a:solidFill>
                  <a:schemeClr val="accent5">
                    <a:lumMod val="25000"/>
                  </a:schemeClr>
                </a:solidFill>
              </a:rPr>
              <a:t>Zapis v zvezke</a:t>
            </a:r>
            <a:br>
              <a:rPr lang="sl-SI" sz="1800" dirty="0" smtClean="0">
                <a:solidFill>
                  <a:schemeClr val="accent5">
                    <a:lumMod val="25000"/>
                  </a:schemeClr>
                </a:solidFill>
              </a:rPr>
            </a:br>
            <a:r>
              <a:rPr lang="sl-SI" dirty="0" smtClean="0">
                <a:solidFill>
                  <a:schemeClr val="accent5">
                    <a:lumMod val="25000"/>
                  </a:schemeClr>
                </a:solidFill>
              </a:rPr>
              <a:t>Josip Stritar, </a:t>
            </a:r>
            <a:r>
              <a:rPr lang="sl-SI" dirty="0" smtClean="0">
                <a:solidFill>
                  <a:srgbClr val="C00000"/>
                </a:solidFill>
              </a:rPr>
              <a:t>Oba junaka</a:t>
            </a:r>
            <a:endParaRPr lang="sl-SI" dirty="0">
              <a:solidFill>
                <a:srgbClr val="C00000"/>
              </a:solidFill>
            </a:endParaRPr>
          </a:p>
        </p:txBody>
      </p:sp>
      <p:sp>
        <p:nvSpPr>
          <p:cNvPr id="3" name="Ograda vsebine 2"/>
          <p:cNvSpPr>
            <a:spLocks noGrp="1"/>
          </p:cNvSpPr>
          <p:nvPr>
            <p:ph idx="1"/>
          </p:nvPr>
        </p:nvSpPr>
        <p:spPr/>
        <p:txBody>
          <a:bodyPr/>
          <a:lstStyle/>
          <a:p>
            <a:r>
              <a:rPr lang="sl-SI" sz="2800" dirty="0" smtClean="0"/>
              <a:t>Pesem ima ___ kitice. V pesmi je __ verzov.</a:t>
            </a:r>
          </a:p>
          <a:p>
            <a:r>
              <a:rPr lang="sl-SI" sz="2800" i="1" dirty="0" smtClean="0"/>
              <a:t>(</a:t>
            </a:r>
            <a:r>
              <a:rPr lang="sl-SI" sz="2800" i="1" dirty="0" err="1" smtClean="0"/>
              <a:t>potiho</a:t>
            </a:r>
            <a:r>
              <a:rPr lang="sl-SI" sz="2800" i="1" dirty="0" smtClean="0"/>
              <a:t> preberi zadnjo besedo v vsaki vrstici, nato preberi še glasno).</a:t>
            </a:r>
          </a:p>
          <a:p>
            <a:r>
              <a:rPr lang="sl-SI" sz="2800" dirty="0" smtClean="0"/>
              <a:t>Verjetno si ugotovil, da se </a:t>
            </a:r>
            <a:r>
              <a:rPr lang="sl-SI" sz="2800" b="1" dirty="0" smtClean="0"/>
              <a:t>rimajo</a:t>
            </a:r>
            <a:r>
              <a:rPr lang="sl-SI" sz="2800" dirty="0" smtClean="0"/>
              <a:t>. Izberi si eno kitico in iz nje izpiši rime.</a:t>
            </a:r>
          </a:p>
          <a:p>
            <a:r>
              <a:rPr lang="sl-SI" sz="2800" i="1" dirty="0" smtClean="0"/>
              <a:t>Preberi vprašanja, ki se navezujejo na vsebino pesmi in odgovori nanje v celih povedih</a:t>
            </a:r>
            <a:r>
              <a:rPr lang="sl-SI" sz="2800" dirty="0" smtClean="0"/>
              <a:t>.</a:t>
            </a:r>
            <a:endParaRPr lang="sl-SI" sz="2800" dirty="0"/>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5856" y="5004659"/>
            <a:ext cx="1872208" cy="16621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A fat bear eating berries - Drawcep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8144" y="5004659"/>
            <a:ext cx="1800200" cy="15001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PoljeZBesedilom 3"/>
          <p:cNvSpPr txBox="1"/>
          <p:nvPr/>
        </p:nvSpPr>
        <p:spPr>
          <a:xfrm>
            <a:off x="5148064" y="5301208"/>
            <a:ext cx="648072" cy="1107996"/>
          </a:xfrm>
          <a:prstGeom prst="rect">
            <a:avLst/>
          </a:prstGeom>
          <a:noFill/>
        </p:spPr>
        <p:txBody>
          <a:bodyPr wrap="square" rtlCol="0">
            <a:spAutoFit/>
          </a:bodyPr>
          <a:lstStyle/>
          <a:p>
            <a:r>
              <a:rPr lang="sl-SI" sz="6600" dirty="0" smtClean="0">
                <a:solidFill>
                  <a:schemeClr val="accent3">
                    <a:lumMod val="25000"/>
                  </a:schemeClr>
                </a:solidFill>
              </a:rPr>
              <a:t>?</a:t>
            </a:r>
            <a:endParaRPr lang="sl-SI" sz="6600" dirty="0">
              <a:solidFill>
                <a:schemeClr val="accent3">
                  <a:lumMod val="25000"/>
                </a:schemeClr>
              </a:solidFill>
            </a:endParaRPr>
          </a:p>
        </p:txBody>
      </p:sp>
      <p:pic>
        <p:nvPicPr>
          <p:cNvPr id="6" name="Zvok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76486729"/>
      </p:ext>
    </p:extLst>
  </p:cSld>
  <p:clrMapOvr>
    <a:masterClrMapping/>
  </p:clrMapOvr>
  <mc:AlternateContent xmlns:mc="http://schemas.openxmlformats.org/markup-compatibility/2006">
    <mc:Choice xmlns:p14="http://schemas.microsoft.com/office/powerpoint/2010/main" Requires="p14">
      <p:transition spd="slow" p14:dur="2000" advTm="99643"/>
    </mc:Choice>
    <mc:Fallback>
      <p:transition spd="slow" advTm="99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barn(inVertical)">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1000"/>
                                        <p:tgtEl>
                                          <p:spTgt spid="3">
                                            <p:txEl>
                                              <p:pRg st="3" end="3"/>
                                            </p:txEl>
                                          </p:spTgt>
                                        </p:tgtEl>
                                      </p:cBhvr>
                                    </p:animEffect>
                                    <p:anim calcmode="lin" valueType="num">
                                      <p:cBhvr>
                                        <p:cTn id="3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2050"/>
                                        </p:tgtEl>
                                        <p:attrNameLst>
                                          <p:attrName>style.visibility</p:attrName>
                                        </p:attrNameLst>
                                      </p:cBhvr>
                                      <p:to>
                                        <p:strVal val="visible"/>
                                      </p:to>
                                    </p:set>
                                    <p:anim calcmode="lin" valueType="num">
                                      <p:cBhvr>
                                        <p:cTn id="44" dur="1000" fill="hold"/>
                                        <p:tgtEl>
                                          <p:spTgt spid="2050"/>
                                        </p:tgtEl>
                                        <p:attrNameLst>
                                          <p:attrName>ppt_w</p:attrName>
                                        </p:attrNameLst>
                                      </p:cBhvr>
                                      <p:tavLst>
                                        <p:tav tm="0">
                                          <p:val>
                                            <p:fltVal val="0"/>
                                          </p:val>
                                        </p:tav>
                                        <p:tav tm="100000">
                                          <p:val>
                                            <p:strVal val="#ppt_w"/>
                                          </p:val>
                                        </p:tav>
                                      </p:tavLst>
                                    </p:anim>
                                    <p:anim calcmode="lin" valueType="num">
                                      <p:cBhvr>
                                        <p:cTn id="45" dur="1000" fill="hold"/>
                                        <p:tgtEl>
                                          <p:spTgt spid="2050"/>
                                        </p:tgtEl>
                                        <p:attrNameLst>
                                          <p:attrName>ppt_h</p:attrName>
                                        </p:attrNameLst>
                                      </p:cBhvr>
                                      <p:tavLst>
                                        <p:tav tm="0">
                                          <p:val>
                                            <p:fltVal val="0"/>
                                          </p:val>
                                        </p:tav>
                                        <p:tav tm="100000">
                                          <p:val>
                                            <p:strVal val="#ppt_h"/>
                                          </p:val>
                                        </p:tav>
                                      </p:tavLst>
                                    </p:anim>
                                    <p:anim calcmode="lin" valueType="num">
                                      <p:cBhvr>
                                        <p:cTn id="46" dur="1000" fill="hold"/>
                                        <p:tgtEl>
                                          <p:spTgt spid="2050"/>
                                        </p:tgtEl>
                                        <p:attrNameLst>
                                          <p:attrName>style.rotation</p:attrName>
                                        </p:attrNameLst>
                                      </p:cBhvr>
                                      <p:tavLst>
                                        <p:tav tm="0">
                                          <p:val>
                                            <p:fltVal val="90"/>
                                          </p:val>
                                        </p:tav>
                                        <p:tav tm="100000">
                                          <p:val>
                                            <p:fltVal val="0"/>
                                          </p:val>
                                        </p:tav>
                                      </p:tavLst>
                                    </p:anim>
                                    <p:animEffect transition="in" filter="fade">
                                      <p:cBhvr>
                                        <p:cTn id="47" dur="1000"/>
                                        <p:tgtEl>
                                          <p:spTgt spid="2050"/>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p:cTn id="52" dur="1000" fill="hold"/>
                                        <p:tgtEl>
                                          <p:spTgt spid="4"/>
                                        </p:tgtEl>
                                        <p:attrNameLst>
                                          <p:attrName>ppt_w</p:attrName>
                                        </p:attrNameLst>
                                      </p:cBhvr>
                                      <p:tavLst>
                                        <p:tav tm="0">
                                          <p:val>
                                            <p:fltVal val="0"/>
                                          </p:val>
                                        </p:tav>
                                        <p:tav tm="100000">
                                          <p:val>
                                            <p:strVal val="#ppt_w"/>
                                          </p:val>
                                        </p:tav>
                                      </p:tavLst>
                                    </p:anim>
                                    <p:anim calcmode="lin" valueType="num">
                                      <p:cBhvr>
                                        <p:cTn id="53" dur="1000" fill="hold"/>
                                        <p:tgtEl>
                                          <p:spTgt spid="4"/>
                                        </p:tgtEl>
                                        <p:attrNameLst>
                                          <p:attrName>ppt_h</p:attrName>
                                        </p:attrNameLst>
                                      </p:cBhvr>
                                      <p:tavLst>
                                        <p:tav tm="0">
                                          <p:val>
                                            <p:fltVal val="0"/>
                                          </p:val>
                                        </p:tav>
                                        <p:tav tm="100000">
                                          <p:val>
                                            <p:strVal val="#ppt_h"/>
                                          </p:val>
                                        </p:tav>
                                      </p:tavLst>
                                    </p:anim>
                                    <p:anim calcmode="lin" valueType="num">
                                      <p:cBhvr>
                                        <p:cTn id="54" dur="1000" fill="hold"/>
                                        <p:tgtEl>
                                          <p:spTgt spid="4"/>
                                        </p:tgtEl>
                                        <p:attrNameLst>
                                          <p:attrName>style.rotation</p:attrName>
                                        </p:attrNameLst>
                                      </p:cBhvr>
                                      <p:tavLst>
                                        <p:tav tm="0">
                                          <p:val>
                                            <p:fltVal val="90"/>
                                          </p:val>
                                        </p:tav>
                                        <p:tav tm="100000">
                                          <p:val>
                                            <p:fltVal val="0"/>
                                          </p:val>
                                        </p:tav>
                                      </p:tavLst>
                                    </p:anim>
                                    <p:animEffect transition="in" filter="fade">
                                      <p:cBhvr>
                                        <p:cTn id="55" dur="10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nodeType="clickEffect">
                                  <p:stCondLst>
                                    <p:cond delay="0"/>
                                  </p:stCondLst>
                                  <p:childTnLst>
                                    <p:set>
                                      <p:cBhvr>
                                        <p:cTn id="59" dur="1" fill="hold">
                                          <p:stCondLst>
                                            <p:cond delay="0"/>
                                          </p:stCondLst>
                                        </p:cTn>
                                        <p:tgtEl>
                                          <p:spTgt spid="2054"/>
                                        </p:tgtEl>
                                        <p:attrNameLst>
                                          <p:attrName>style.visibility</p:attrName>
                                        </p:attrNameLst>
                                      </p:cBhvr>
                                      <p:to>
                                        <p:strVal val="visible"/>
                                      </p:to>
                                    </p:set>
                                    <p:anim calcmode="lin" valueType="num">
                                      <p:cBhvr>
                                        <p:cTn id="60" dur="1000" fill="hold"/>
                                        <p:tgtEl>
                                          <p:spTgt spid="2054"/>
                                        </p:tgtEl>
                                        <p:attrNameLst>
                                          <p:attrName>ppt_w</p:attrName>
                                        </p:attrNameLst>
                                      </p:cBhvr>
                                      <p:tavLst>
                                        <p:tav tm="0">
                                          <p:val>
                                            <p:fltVal val="0"/>
                                          </p:val>
                                        </p:tav>
                                        <p:tav tm="100000">
                                          <p:val>
                                            <p:strVal val="#ppt_w"/>
                                          </p:val>
                                        </p:tav>
                                      </p:tavLst>
                                    </p:anim>
                                    <p:anim calcmode="lin" valueType="num">
                                      <p:cBhvr>
                                        <p:cTn id="61" dur="1000" fill="hold"/>
                                        <p:tgtEl>
                                          <p:spTgt spid="2054"/>
                                        </p:tgtEl>
                                        <p:attrNameLst>
                                          <p:attrName>ppt_h</p:attrName>
                                        </p:attrNameLst>
                                      </p:cBhvr>
                                      <p:tavLst>
                                        <p:tav tm="0">
                                          <p:val>
                                            <p:fltVal val="0"/>
                                          </p:val>
                                        </p:tav>
                                        <p:tav tm="100000">
                                          <p:val>
                                            <p:strVal val="#ppt_h"/>
                                          </p:val>
                                        </p:tav>
                                      </p:tavLst>
                                    </p:anim>
                                    <p:anim calcmode="lin" valueType="num">
                                      <p:cBhvr>
                                        <p:cTn id="62" dur="1000" fill="hold"/>
                                        <p:tgtEl>
                                          <p:spTgt spid="2054"/>
                                        </p:tgtEl>
                                        <p:attrNameLst>
                                          <p:attrName>style.rotation</p:attrName>
                                        </p:attrNameLst>
                                      </p:cBhvr>
                                      <p:tavLst>
                                        <p:tav tm="0">
                                          <p:val>
                                            <p:fltVal val="90"/>
                                          </p:val>
                                        </p:tav>
                                        <p:tav tm="100000">
                                          <p:val>
                                            <p:fltVal val="0"/>
                                          </p:val>
                                        </p:tav>
                                      </p:tavLst>
                                    </p:anim>
                                    <p:animEffect transition="in" filter="fade">
                                      <p:cBhvr>
                                        <p:cTn id="63" dur="1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4" fill="hold" display="0">
                  <p:stCondLst>
                    <p:cond delay="indefinite"/>
                  </p:stCondLst>
                  <p:endCondLst>
                    <p:cond evt="onStopAudio" delay="0">
                      <p:tgtEl>
                        <p:sldTgt/>
                      </p:tgtEl>
                    </p:cond>
                  </p:endCondLst>
                </p:cTn>
                <p:tgtEl>
                  <p:spTgt spid="6"/>
                </p:tgtEl>
              </p:cMediaNode>
            </p:audio>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1043608" y="404664"/>
            <a:ext cx="7848872" cy="5976664"/>
          </a:xfrm>
        </p:spPr>
        <p:txBody>
          <a:bodyPr/>
          <a:lstStyle/>
          <a:p>
            <a:pPr marL="514350" indent="-514350">
              <a:buAutoNum type="arabicPeriod"/>
            </a:pPr>
            <a:r>
              <a:rPr lang="sl-SI" sz="2800" dirty="0" smtClean="0"/>
              <a:t>Kateri osebi prepoznate v pesmi?</a:t>
            </a:r>
          </a:p>
          <a:p>
            <a:pPr marL="514350" indent="-514350">
              <a:buAutoNum type="arabicPeriod"/>
            </a:pPr>
            <a:r>
              <a:rPr lang="sl-SI" sz="2800" dirty="0" smtClean="0"/>
              <a:t>O čem se pogovarjata?</a:t>
            </a:r>
          </a:p>
          <a:p>
            <a:pPr marL="514350" indent="-514350">
              <a:buAutoNum type="arabicPeriod"/>
            </a:pPr>
            <a:r>
              <a:rPr lang="sl-SI" sz="2800" dirty="0" smtClean="0"/>
              <a:t>Kam se je odpravil </a:t>
            </a:r>
            <a:r>
              <a:rPr lang="sl-SI" sz="2800" dirty="0" err="1" smtClean="0"/>
              <a:t>Tonče</a:t>
            </a:r>
            <a:r>
              <a:rPr lang="sl-SI" sz="2800" dirty="0" smtClean="0"/>
              <a:t> (sin)?</a:t>
            </a:r>
          </a:p>
          <a:p>
            <a:pPr marL="514350" indent="-514350">
              <a:buAutoNum type="arabicPeriod"/>
            </a:pPr>
            <a:r>
              <a:rPr lang="sl-SI" sz="2800" dirty="0" smtClean="0"/>
              <a:t>Kako je </a:t>
            </a:r>
            <a:r>
              <a:rPr lang="sl-SI" sz="2800" dirty="0" err="1" smtClean="0"/>
              <a:t>izgledal</a:t>
            </a:r>
            <a:r>
              <a:rPr lang="sl-SI" sz="2800" dirty="0" smtClean="0"/>
              <a:t> deček, ko je pritekel domov?</a:t>
            </a:r>
          </a:p>
          <a:p>
            <a:pPr marL="514350" indent="-514350">
              <a:buAutoNum type="arabicPeriod"/>
            </a:pPr>
            <a:r>
              <a:rPr lang="sl-SI" sz="2800" dirty="0" smtClean="0"/>
              <a:t>Koga je pravzaprav srečal?</a:t>
            </a:r>
          </a:p>
          <a:p>
            <a:pPr marL="0" indent="0">
              <a:buNone/>
            </a:pPr>
            <a:r>
              <a:rPr lang="sl-SI" sz="2800" dirty="0" smtClean="0"/>
              <a:t>---------------------------------------------------------------</a:t>
            </a:r>
          </a:p>
          <a:p>
            <a:pPr marL="0" indent="0">
              <a:buNone/>
            </a:pPr>
            <a:r>
              <a:rPr lang="sl-SI" sz="2800" b="1" dirty="0" smtClean="0">
                <a:solidFill>
                  <a:schemeClr val="accent3">
                    <a:lumMod val="25000"/>
                  </a:schemeClr>
                </a:solidFill>
              </a:rPr>
              <a:t>PONOVNO BRANJE PESMI</a:t>
            </a:r>
          </a:p>
          <a:p>
            <a:pPr marL="0" indent="0">
              <a:buNone/>
            </a:pPr>
            <a:r>
              <a:rPr lang="sl-SI" sz="2800" dirty="0" smtClean="0">
                <a:sym typeface="Wingdings"/>
              </a:rPr>
              <a:t> </a:t>
            </a:r>
            <a:r>
              <a:rPr lang="sl-SI" sz="2800" dirty="0" smtClean="0"/>
              <a:t>Branje v paru</a:t>
            </a:r>
          </a:p>
          <a:p>
            <a:pPr marL="0" indent="0">
              <a:buNone/>
            </a:pPr>
            <a:r>
              <a:rPr lang="sl-SI" sz="2800" dirty="0">
                <a:sym typeface="Wingdings"/>
              </a:rPr>
              <a:t> </a:t>
            </a:r>
            <a:r>
              <a:rPr lang="sl-SI" sz="2800" dirty="0" smtClean="0"/>
              <a:t>Pomaga naj ti kdo od domačih. Čim bolj doživeto preberita pesem tako, da je eden oče – drugi </a:t>
            </a:r>
            <a:r>
              <a:rPr lang="sl-SI" sz="2800" dirty="0" err="1" smtClean="0"/>
              <a:t>Tonče</a:t>
            </a:r>
            <a:r>
              <a:rPr lang="sl-SI" sz="2800" dirty="0" smtClean="0"/>
              <a:t>… potem </a:t>
            </a:r>
            <a:r>
              <a:rPr lang="sl-SI" sz="2800" smtClean="0"/>
              <a:t>vlogi </a:t>
            </a:r>
            <a:r>
              <a:rPr lang="sl-SI" sz="2800" smtClean="0"/>
              <a:t>zamenjajta.</a:t>
            </a:r>
            <a:endParaRPr lang="sl-SI" sz="2800" dirty="0" smtClean="0"/>
          </a:p>
          <a:p>
            <a:pPr marL="0" indent="0">
              <a:buNone/>
            </a:pPr>
            <a:r>
              <a:rPr lang="sl-SI" sz="2800" dirty="0">
                <a:sym typeface="Wingdings"/>
              </a:rPr>
              <a:t> </a:t>
            </a:r>
            <a:r>
              <a:rPr lang="sl-SI" sz="2800" dirty="0" smtClean="0"/>
              <a:t>Si bil boljši v vlogi očeta ali v vlogi sina?</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288" y="476672"/>
            <a:ext cx="1472179" cy="12881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028" name="Picture 4" descr="Father And Daughter Together Silhouette Vector Stock Illustration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2320" y="3429000"/>
            <a:ext cx="1369680" cy="10715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Zvok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96476384"/>
      </p:ext>
    </p:extLst>
  </p:cSld>
  <p:clrMapOvr>
    <a:masterClrMapping/>
  </p:clrMapOvr>
  <mc:AlternateContent xmlns:mc="http://schemas.openxmlformats.org/markup-compatibility/2006">
    <mc:Choice xmlns:p14="http://schemas.microsoft.com/office/powerpoint/2010/main" Requires="p14">
      <p:transition spd="slow" p14:dur="2000" advTm="115988"/>
    </mc:Choice>
    <mc:Fallback>
      <p:transition spd="slow" advTm="115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3074"/>
                                        </p:tgtEl>
                                        <p:attrNameLst>
                                          <p:attrName>style.visibility</p:attrName>
                                        </p:attrNameLst>
                                      </p:cBhvr>
                                      <p:to>
                                        <p:strVal val="visible"/>
                                      </p:to>
                                    </p:set>
                                    <p:anim calcmode="lin" valueType="num">
                                      <p:cBhvr>
                                        <p:cTn id="33" dur="1000" fill="hold"/>
                                        <p:tgtEl>
                                          <p:spTgt spid="3074"/>
                                        </p:tgtEl>
                                        <p:attrNameLst>
                                          <p:attrName>ppt_w</p:attrName>
                                        </p:attrNameLst>
                                      </p:cBhvr>
                                      <p:tavLst>
                                        <p:tav tm="0">
                                          <p:val>
                                            <p:fltVal val="0"/>
                                          </p:val>
                                        </p:tav>
                                        <p:tav tm="100000">
                                          <p:val>
                                            <p:strVal val="#ppt_w"/>
                                          </p:val>
                                        </p:tav>
                                      </p:tavLst>
                                    </p:anim>
                                    <p:anim calcmode="lin" valueType="num">
                                      <p:cBhvr>
                                        <p:cTn id="34" dur="1000" fill="hold"/>
                                        <p:tgtEl>
                                          <p:spTgt spid="3074"/>
                                        </p:tgtEl>
                                        <p:attrNameLst>
                                          <p:attrName>ppt_h</p:attrName>
                                        </p:attrNameLst>
                                      </p:cBhvr>
                                      <p:tavLst>
                                        <p:tav tm="0">
                                          <p:val>
                                            <p:fltVal val="0"/>
                                          </p:val>
                                        </p:tav>
                                        <p:tav tm="100000">
                                          <p:val>
                                            <p:strVal val="#ppt_h"/>
                                          </p:val>
                                        </p:tav>
                                      </p:tavLst>
                                    </p:anim>
                                    <p:anim calcmode="lin" valueType="num">
                                      <p:cBhvr>
                                        <p:cTn id="35" dur="1000" fill="hold"/>
                                        <p:tgtEl>
                                          <p:spTgt spid="3074"/>
                                        </p:tgtEl>
                                        <p:attrNameLst>
                                          <p:attrName>style.rotation</p:attrName>
                                        </p:attrNameLst>
                                      </p:cBhvr>
                                      <p:tavLst>
                                        <p:tav tm="0">
                                          <p:val>
                                            <p:fltVal val="90"/>
                                          </p:val>
                                        </p:tav>
                                        <p:tav tm="100000">
                                          <p:val>
                                            <p:fltVal val="0"/>
                                          </p:val>
                                        </p:tav>
                                      </p:tavLst>
                                    </p:anim>
                                    <p:animEffect transition="in" filter="fade">
                                      <p:cBhvr>
                                        <p:cTn id="36" dur="1000"/>
                                        <p:tgtEl>
                                          <p:spTgt spid="3074"/>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wheel(1)">
                                      <p:cBhvr>
                                        <p:cTn id="41" dur="20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circle(in)">
                                      <p:cBhvr>
                                        <p:cTn id="46" dur="2000"/>
                                        <p:tgtEl>
                                          <p:spTgt spid="3">
                                            <p:txEl>
                                              <p:pRg st="7" end="7"/>
                                            </p:txEl>
                                          </p:spTgt>
                                        </p:tgtEl>
                                      </p:cBhvr>
                                    </p:animEffect>
                                  </p:childTnLst>
                                </p:cTn>
                              </p:par>
                              <p:par>
                                <p:cTn id="47" presetID="6" presetClass="entr" presetSubtype="16"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circle(in)">
                                      <p:cBhvr>
                                        <p:cTn id="49" dur="2000"/>
                                        <p:tgtEl>
                                          <p:spTgt spid="3">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wheel(1)">
                                      <p:cBhvr>
                                        <p:cTn id="54" dur="2000"/>
                                        <p:tgtEl>
                                          <p:spTgt spid="3">
                                            <p:txEl>
                                              <p:pRg st="9" end="9"/>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1028"/>
                                        </p:tgtEl>
                                        <p:attrNameLst>
                                          <p:attrName>style.visibility</p:attrName>
                                        </p:attrNameLst>
                                      </p:cBhvr>
                                      <p:to>
                                        <p:strVal val="visible"/>
                                      </p:to>
                                    </p:set>
                                    <p:anim calcmode="lin" valueType="num">
                                      <p:cBhvr>
                                        <p:cTn id="59" dur="1000" fill="hold"/>
                                        <p:tgtEl>
                                          <p:spTgt spid="1028"/>
                                        </p:tgtEl>
                                        <p:attrNameLst>
                                          <p:attrName>ppt_w</p:attrName>
                                        </p:attrNameLst>
                                      </p:cBhvr>
                                      <p:tavLst>
                                        <p:tav tm="0">
                                          <p:val>
                                            <p:fltVal val="0"/>
                                          </p:val>
                                        </p:tav>
                                        <p:tav tm="100000">
                                          <p:val>
                                            <p:strVal val="#ppt_w"/>
                                          </p:val>
                                        </p:tav>
                                      </p:tavLst>
                                    </p:anim>
                                    <p:anim calcmode="lin" valueType="num">
                                      <p:cBhvr>
                                        <p:cTn id="60" dur="1000" fill="hold"/>
                                        <p:tgtEl>
                                          <p:spTgt spid="1028"/>
                                        </p:tgtEl>
                                        <p:attrNameLst>
                                          <p:attrName>ppt_h</p:attrName>
                                        </p:attrNameLst>
                                      </p:cBhvr>
                                      <p:tavLst>
                                        <p:tav tm="0">
                                          <p:val>
                                            <p:fltVal val="0"/>
                                          </p:val>
                                        </p:tav>
                                        <p:tav tm="100000">
                                          <p:val>
                                            <p:strVal val="#ppt_h"/>
                                          </p:val>
                                        </p:tav>
                                      </p:tavLst>
                                    </p:anim>
                                    <p:anim calcmode="lin" valueType="num">
                                      <p:cBhvr>
                                        <p:cTn id="61" dur="1000" fill="hold"/>
                                        <p:tgtEl>
                                          <p:spTgt spid="1028"/>
                                        </p:tgtEl>
                                        <p:attrNameLst>
                                          <p:attrName>style.rotation</p:attrName>
                                        </p:attrNameLst>
                                      </p:cBhvr>
                                      <p:tavLst>
                                        <p:tav tm="0">
                                          <p:val>
                                            <p:fltVal val="90"/>
                                          </p:val>
                                        </p:tav>
                                        <p:tav tm="100000">
                                          <p:val>
                                            <p:fltVal val="0"/>
                                          </p:val>
                                        </p:tav>
                                      </p:tavLst>
                                    </p:anim>
                                    <p:animEffect transition="in" filter="fade">
                                      <p:cBhvr>
                                        <p:cTn id="62"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3600" dirty="0" smtClean="0"/>
              <a:t>Še beseda ali dve o pesniku </a:t>
            </a:r>
            <a:br>
              <a:rPr lang="sl-SI" sz="3600" dirty="0" smtClean="0"/>
            </a:br>
            <a:r>
              <a:rPr lang="sl-SI" b="1" dirty="0" smtClean="0">
                <a:solidFill>
                  <a:schemeClr val="accent3">
                    <a:lumMod val="25000"/>
                  </a:schemeClr>
                </a:solidFill>
              </a:rPr>
              <a:t>Josipu Stritarju </a:t>
            </a:r>
            <a:endParaRPr lang="sl-SI" b="1" dirty="0">
              <a:solidFill>
                <a:schemeClr val="accent3">
                  <a:lumMod val="25000"/>
                </a:schemeClr>
              </a:solidFill>
            </a:endParaRPr>
          </a:p>
        </p:txBody>
      </p:sp>
      <p:sp>
        <p:nvSpPr>
          <p:cNvPr id="4" name="PoljeZBesedilom 3"/>
          <p:cNvSpPr txBox="1"/>
          <p:nvPr/>
        </p:nvSpPr>
        <p:spPr>
          <a:xfrm>
            <a:off x="3851920" y="1772816"/>
            <a:ext cx="4824536" cy="4001095"/>
          </a:xfrm>
          <a:prstGeom prst="rect">
            <a:avLst/>
          </a:prstGeom>
          <a:noFill/>
        </p:spPr>
        <p:txBody>
          <a:bodyPr wrap="square" rtlCol="0">
            <a:spAutoFit/>
          </a:bodyPr>
          <a:lstStyle/>
          <a:p>
            <a:r>
              <a:rPr lang="sl-SI" dirty="0" smtClean="0">
                <a:sym typeface="Wingdings"/>
              </a:rPr>
              <a:t> </a:t>
            </a:r>
            <a:r>
              <a:rPr lang="sl-SI" dirty="0" smtClean="0"/>
              <a:t>Slovenski </a:t>
            </a:r>
            <a:r>
              <a:rPr lang="sl-SI" dirty="0"/>
              <a:t>pesnik, pisatelj, dramatik, kritik in </a:t>
            </a:r>
            <a:r>
              <a:rPr lang="sl-SI" dirty="0" smtClean="0"/>
              <a:t>prevajalec.</a:t>
            </a:r>
          </a:p>
          <a:p>
            <a:r>
              <a:rPr lang="sl-SI" dirty="0">
                <a:sym typeface="Wingdings"/>
              </a:rPr>
              <a:t> </a:t>
            </a:r>
            <a:r>
              <a:rPr lang="sl-SI" dirty="0" smtClean="0"/>
              <a:t>Rodil se je 6</a:t>
            </a:r>
            <a:r>
              <a:rPr lang="sl-SI" dirty="0"/>
              <a:t>. </a:t>
            </a:r>
            <a:r>
              <a:rPr lang="sl-SI" dirty="0" smtClean="0"/>
              <a:t>marca 1836 v Podsmreki </a:t>
            </a:r>
            <a:r>
              <a:rPr lang="sl-SI" dirty="0"/>
              <a:t>pri </a:t>
            </a:r>
            <a:r>
              <a:rPr lang="sl-SI" b="1" dirty="0">
                <a:solidFill>
                  <a:schemeClr val="accent3">
                    <a:lumMod val="25000"/>
                  </a:schemeClr>
                </a:solidFill>
              </a:rPr>
              <a:t>Velikih Laščah</a:t>
            </a:r>
            <a:r>
              <a:rPr lang="sl-SI" dirty="0"/>
              <a:t>, </a:t>
            </a:r>
            <a:r>
              <a:rPr lang="sl-SI" dirty="0" smtClean="0"/>
              <a:t>umrl je </a:t>
            </a:r>
            <a:r>
              <a:rPr lang="sl-SI" dirty="0"/>
              <a:t>25. </a:t>
            </a:r>
            <a:r>
              <a:rPr lang="sl-SI" dirty="0" smtClean="0"/>
              <a:t>novembra 1923 v </a:t>
            </a:r>
            <a:r>
              <a:rPr lang="sl-SI" b="1" dirty="0" smtClean="0">
                <a:solidFill>
                  <a:schemeClr val="accent3">
                    <a:lumMod val="25000"/>
                  </a:schemeClr>
                </a:solidFill>
              </a:rPr>
              <a:t>Rogaški Slatini.</a:t>
            </a:r>
            <a:br>
              <a:rPr lang="sl-SI" b="1" dirty="0" smtClean="0">
                <a:solidFill>
                  <a:schemeClr val="accent3">
                    <a:lumMod val="25000"/>
                  </a:schemeClr>
                </a:solidFill>
              </a:rPr>
            </a:br>
            <a:r>
              <a:rPr lang="sl-SI" i="1" dirty="0" smtClean="0"/>
              <a:t>(poišči kraja na zemljevidu)</a:t>
            </a:r>
          </a:p>
          <a:p>
            <a:endParaRPr lang="sl-SI" dirty="0" smtClean="0"/>
          </a:p>
          <a:p>
            <a:pPr marL="285750" indent="-285750" algn="ctr">
              <a:buFont typeface="Wingdings"/>
              <a:buChar char="t"/>
            </a:pPr>
            <a:r>
              <a:rPr lang="sl-SI" i="1" dirty="0" smtClean="0"/>
              <a:t>   "</a:t>
            </a:r>
            <a:r>
              <a:rPr lang="sl-SI" sz="1600" i="1" dirty="0"/>
              <a:t>Dežela slovenska ima mnogo lepših in </a:t>
            </a:r>
            <a:r>
              <a:rPr lang="sl-SI" sz="1600" i="1" dirty="0" smtClean="0"/>
              <a:t>    rodovitnejših krajev</a:t>
            </a:r>
            <a:r>
              <a:rPr lang="sl-SI" sz="1600" i="1" dirty="0"/>
              <a:t>, nego je laški; </a:t>
            </a:r>
            <a:endParaRPr lang="sl-SI" sz="1600" i="1" dirty="0" smtClean="0"/>
          </a:p>
          <a:p>
            <a:pPr algn="ctr"/>
            <a:r>
              <a:rPr lang="sl-SI" sz="1600" i="1" dirty="0"/>
              <a:t> </a:t>
            </a:r>
            <a:r>
              <a:rPr lang="sl-SI" sz="1600" i="1" dirty="0" smtClean="0"/>
              <a:t>    vendar</a:t>
            </a:r>
            <a:r>
              <a:rPr lang="sl-SI" sz="1600" i="1" dirty="0"/>
              <a:t>, ko bi jaz prišel še kdaj</a:t>
            </a:r>
            <a:br>
              <a:rPr lang="sl-SI" sz="1600" i="1" dirty="0"/>
            </a:br>
            <a:r>
              <a:rPr lang="sl-SI" sz="1600" i="1" dirty="0" smtClean="0"/>
              <a:t>      na </a:t>
            </a:r>
            <a:r>
              <a:rPr lang="sl-SI" sz="1600" i="1" dirty="0"/>
              <a:t>svet in ko bi mi bilo dano na voljo, </a:t>
            </a:r>
            <a:endParaRPr lang="sl-SI" sz="1600" i="1" dirty="0" smtClean="0"/>
          </a:p>
          <a:p>
            <a:pPr algn="ctr"/>
            <a:r>
              <a:rPr lang="sl-SI" sz="1600" i="1" dirty="0"/>
              <a:t> </a:t>
            </a:r>
            <a:r>
              <a:rPr lang="sl-SI" sz="1600" i="1" dirty="0" smtClean="0"/>
              <a:t>     hočem</a:t>
            </a:r>
            <a:r>
              <a:rPr lang="sl-SI" sz="1600" i="1" dirty="0"/>
              <a:t> </a:t>
            </a:r>
            <a:r>
              <a:rPr lang="sl-SI" sz="1600" i="1" dirty="0" smtClean="0"/>
              <a:t>ugledati </a:t>
            </a:r>
            <a:r>
              <a:rPr lang="sl-SI" sz="1600" i="1" dirty="0"/>
              <a:t>beli dan, ne volil bi si </a:t>
            </a:r>
            <a:endParaRPr lang="sl-SI" sz="1600" i="1" dirty="0" smtClean="0"/>
          </a:p>
          <a:p>
            <a:pPr algn="ctr"/>
            <a:r>
              <a:rPr lang="sl-SI" sz="1600" i="1" dirty="0"/>
              <a:t> </a:t>
            </a:r>
            <a:r>
              <a:rPr lang="sl-SI" sz="1600" i="1" dirty="0" smtClean="0"/>
              <a:t>      drugega </a:t>
            </a:r>
            <a:r>
              <a:rPr lang="sl-SI" sz="1600" i="1" dirty="0"/>
              <a:t>rojstnega kraja</a:t>
            </a:r>
            <a:r>
              <a:rPr lang="sl-SI" sz="1600" i="1" dirty="0" smtClean="0"/>
              <a:t>.„</a:t>
            </a:r>
          </a:p>
          <a:p>
            <a:r>
              <a:rPr lang="sl-SI" sz="1600" dirty="0"/>
              <a:t/>
            </a:r>
            <a:br>
              <a:rPr lang="sl-SI" sz="1600" dirty="0"/>
            </a:br>
            <a:r>
              <a:rPr lang="sl-SI" sz="1400" i="1" dirty="0" smtClean="0"/>
              <a:t>                 (zapis Stritarja o svojem domačem kraju)</a:t>
            </a:r>
            <a:endParaRPr lang="sl-SI" sz="1400" i="1" dirty="0"/>
          </a:p>
        </p:txBody>
      </p:sp>
      <p:pic>
        <p:nvPicPr>
          <p:cNvPr id="4100" name="Picture 4" descr="Josip Strit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1844824"/>
            <a:ext cx="2265040" cy="36240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Zvok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22742184"/>
      </p:ext>
    </p:extLst>
  </p:cSld>
  <p:clrMapOvr>
    <a:masterClrMapping/>
  </p:clrMapOvr>
  <mc:AlternateContent xmlns:mc="http://schemas.openxmlformats.org/markup-compatibility/2006">
    <mc:Choice xmlns:p14="http://schemas.microsoft.com/office/powerpoint/2010/main" Requires="p14">
      <p:transition spd="slow" p14:dur="2000" advTm="88750"/>
    </mc:Choice>
    <mc:Fallback>
      <p:transition spd="slow" advTm="88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 calcmode="lin" valueType="num">
                                      <p:cBhvr>
                                        <p:cTn id="17" dur="1000" fill="hold"/>
                                        <p:tgtEl>
                                          <p:spTgt spid="4100"/>
                                        </p:tgtEl>
                                        <p:attrNameLst>
                                          <p:attrName>ppt_w</p:attrName>
                                        </p:attrNameLst>
                                      </p:cBhvr>
                                      <p:tavLst>
                                        <p:tav tm="0">
                                          <p:val>
                                            <p:fltVal val="0"/>
                                          </p:val>
                                        </p:tav>
                                        <p:tav tm="100000">
                                          <p:val>
                                            <p:strVal val="#ppt_w"/>
                                          </p:val>
                                        </p:tav>
                                      </p:tavLst>
                                    </p:anim>
                                    <p:anim calcmode="lin" valueType="num">
                                      <p:cBhvr>
                                        <p:cTn id="18" dur="1000" fill="hold"/>
                                        <p:tgtEl>
                                          <p:spTgt spid="4100"/>
                                        </p:tgtEl>
                                        <p:attrNameLst>
                                          <p:attrName>ppt_h</p:attrName>
                                        </p:attrNameLst>
                                      </p:cBhvr>
                                      <p:tavLst>
                                        <p:tav tm="0">
                                          <p:val>
                                            <p:fltVal val="0"/>
                                          </p:val>
                                        </p:tav>
                                        <p:tav tm="100000">
                                          <p:val>
                                            <p:strVal val="#ppt_h"/>
                                          </p:val>
                                        </p:tav>
                                      </p:tavLst>
                                    </p:anim>
                                    <p:anim calcmode="lin" valueType="num">
                                      <p:cBhvr>
                                        <p:cTn id="19" dur="1000" fill="hold"/>
                                        <p:tgtEl>
                                          <p:spTgt spid="4100"/>
                                        </p:tgtEl>
                                        <p:attrNameLst>
                                          <p:attrName>style.rotation</p:attrName>
                                        </p:attrNameLst>
                                      </p:cBhvr>
                                      <p:tavLst>
                                        <p:tav tm="0">
                                          <p:val>
                                            <p:fltVal val="90"/>
                                          </p:val>
                                        </p:tav>
                                        <p:tav tm="100000">
                                          <p:val>
                                            <p:fltVal val="0"/>
                                          </p:val>
                                        </p:tav>
                                      </p:tavLst>
                                    </p:anim>
                                    <p:animEffect transition="in" filter="fade">
                                      <p:cBhvr>
                                        <p:cTn id="20" dur="1000"/>
                                        <p:tgtEl>
                                          <p:spTgt spid="4100"/>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circle(in)">
                                      <p:cBhvr>
                                        <p:cTn id="25" dur="2000"/>
                                        <p:tgtEl>
                                          <p:spTgt spid="4">
                                            <p:txEl>
                                              <p:pRg st="0" end="0"/>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circle(in)">
                                      <p:cBhvr>
                                        <p:cTn id="28" dur="20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3" dur="500"/>
                                        <p:tgtEl>
                                          <p:spTgt spid="4">
                                            <p:txEl>
                                              <p:pRg st="3" end="3"/>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6" dur="500"/>
                                        <p:tgtEl>
                                          <p:spTgt spid="4">
                                            <p:txEl>
                                              <p:pRg st="4" end="4"/>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9" dur="500"/>
                                        <p:tgtEl>
                                          <p:spTgt spid="4">
                                            <p:txEl>
                                              <p:pRg st="5" end="5"/>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randombar(horizontal)">
                                      <p:cBhvr>
                                        <p:cTn id="42" dur="500"/>
                                        <p:tgtEl>
                                          <p:spTgt spid="4">
                                            <p:txEl>
                                              <p:pRg st="6" end="6"/>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animEffect transition="in" filter="randombar(horizontal)">
                                      <p:cBhvr>
                                        <p:cTn id="45"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solidFill>
                  <a:schemeClr val="accent4">
                    <a:lumMod val="85000"/>
                    <a:lumOff val="15000"/>
                  </a:schemeClr>
                </a:solidFill>
              </a:rPr>
              <a:t>POUSTVARJANJE</a:t>
            </a:r>
            <a:endParaRPr lang="sl-SI" dirty="0">
              <a:solidFill>
                <a:schemeClr val="accent4">
                  <a:lumMod val="85000"/>
                  <a:lumOff val="15000"/>
                </a:schemeClr>
              </a:solidFill>
            </a:endParaRPr>
          </a:p>
        </p:txBody>
      </p:sp>
      <p:sp>
        <p:nvSpPr>
          <p:cNvPr id="3" name="Ograda vsebine 2"/>
          <p:cNvSpPr>
            <a:spLocks noGrp="1"/>
          </p:cNvSpPr>
          <p:nvPr>
            <p:ph idx="1"/>
          </p:nvPr>
        </p:nvSpPr>
        <p:spPr>
          <a:xfrm>
            <a:off x="1115616" y="1340768"/>
            <a:ext cx="7543800" cy="4709120"/>
          </a:xfrm>
        </p:spPr>
        <p:txBody>
          <a:bodyPr/>
          <a:lstStyle/>
          <a:p>
            <a:r>
              <a:rPr lang="sl-SI" sz="2800" dirty="0" smtClean="0"/>
              <a:t>Ne boš pisal pesmi, ne ustvarjal rim. Si boš pa prebral navodila za delo današnjih ur LUM. Izdelek, ki ga boš namreč danes delal pri LUM, se navezuje na pesem, ki smo jo obravnavali.</a:t>
            </a:r>
          </a:p>
          <a:p>
            <a:r>
              <a:rPr lang="sl-SI" sz="2800" b="1" dirty="0" smtClean="0"/>
              <a:t>Pazljivo</a:t>
            </a:r>
            <a:r>
              <a:rPr lang="sl-SI" sz="2800" dirty="0" smtClean="0"/>
              <a:t> torej preberi navodila za delo pri LUM. </a:t>
            </a:r>
          </a:p>
          <a:p>
            <a:r>
              <a:rPr lang="sl-SI" sz="2800" dirty="0" smtClean="0"/>
              <a:t>Uspešno delo!</a:t>
            </a:r>
            <a:endParaRPr lang="sl-SI" sz="2800" dirty="0"/>
          </a:p>
        </p:txBody>
      </p:sp>
      <p:pic>
        <p:nvPicPr>
          <p:cNvPr id="2050" name="Picture 2" descr="Tips for talking about drawing with children | BookTrust"/>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99992" y="4149080"/>
            <a:ext cx="3603182" cy="24208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Zvok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68324163"/>
      </p:ext>
    </p:extLst>
  </p:cSld>
  <p:clrMapOvr>
    <a:masterClrMapping/>
  </p:clrMapOvr>
  <mc:AlternateContent xmlns:mc="http://schemas.openxmlformats.org/markup-compatibility/2006">
    <mc:Choice xmlns:p14="http://schemas.microsoft.com/office/powerpoint/2010/main" Requires="p14">
      <p:transition spd="slow" p14:dur="2000" advTm="59972"/>
    </mc:Choice>
    <mc:Fallback>
      <p:transition spd="slow" advTm="59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circle(in)">
                                      <p:cBhvr>
                                        <p:cTn id="18" dur="2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circle(in)">
                                      <p:cBhvr>
                                        <p:cTn id="23" dur="2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2050"/>
                                        </p:tgtEl>
                                        <p:attrNameLst>
                                          <p:attrName>style.visibility</p:attrName>
                                        </p:attrNameLst>
                                      </p:cBhvr>
                                      <p:to>
                                        <p:strVal val="visible"/>
                                      </p:to>
                                    </p:set>
                                    <p:anim calcmode="lin" valueType="num">
                                      <p:cBhvr>
                                        <p:cTn id="33" dur="1000" fill="hold"/>
                                        <p:tgtEl>
                                          <p:spTgt spid="2050"/>
                                        </p:tgtEl>
                                        <p:attrNameLst>
                                          <p:attrName>ppt_w</p:attrName>
                                        </p:attrNameLst>
                                      </p:cBhvr>
                                      <p:tavLst>
                                        <p:tav tm="0">
                                          <p:val>
                                            <p:fltVal val="0"/>
                                          </p:val>
                                        </p:tav>
                                        <p:tav tm="100000">
                                          <p:val>
                                            <p:strVal val="#ppt_w"/>
                                          </p:val>
                                        </p:tav>
                                      </p:tavLst>
                                    </p:anim>
                                    <p:anim calcmode="lin" valueType="num">
                                      <p:cBhvr>
                                        <p:cTn id="34" dur="1000" fill="hold"/>
                                        <p:tgtEl>
                                          <p:spTgt spid="2050"/>
                                        </p:tgtEl>
                                        <p:attrNameLst>
                                          <p:attrName>ppt_h</p:attrName>
                                        </p:attrNameLst>
                                      </p:cBhvr>
                                      <p:tavLst>
                                        <p:tav tm="0">
                                          <p:val>
                                            <p:fltVal val="0"/>
                                          </p:val>
                                        </p:tav>
                                        <p:tav tm="100000">
                                          <p:val>
                                            <p:strVal val="#ppt_h"/>
                                          </p:val>
                                        </p:tav>
                                      </p:tavLst>
                                    </p:anim>
                                    <p:anim calcmode="lin" valueType="num">
                                      <p:cBhvr>
                                        <p:cTn id="35" dur="1000" fill="hold"/>
                                        <p:tgtEl>
                                          <p:spTgt spid="2050"/>
                                        </p:tgtEl>
                                        <p:attrNameLst>
                                          <p:attrName>style.rotation</p:attrName>
                                        </p:attrNameLst>
                                      </p:cBhvr>
                                      <p:tavLst>
                                        <p:tav tm="0">
                                          <p:val>
                                            <p:fltVal val="90"/>
                                          </p:val>
                                        </p:tav>
                                        <p:tav tm="100000">
                                          <p:val>
                                            <p:fltVal val="0"/>
                                          </p:val>
                                        </p:tav>
                                      </p:tavLst>
                                    </p:anim>
                                    <p:animEffect transition="in" filter="fade">
                                      <p:cBhvr>
                                        <p:cTn id="36"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9|6|15.1|6.1|16.2|3.9|15.3"/>
</p:tagLst>
</file>

<file path=ppt/tags/tag2.xml><?xml version="1.0" encoding="utf-8"?>
<p:tagLst xmlns:a="http://schemas.openxmlformats.org/drawingml/2006/main" xmlns:r="http://schemas.openxmlformats.org/officeDocument/2006/relationships" xmlns:p="http://schemas.openxmlformats.org/presentationml/2006/main">
  <p:tag name="TIMING" val="|1.7|12|2|28.3|27.1|8.2|10.4|7.6"/>
</p:tagLst>
</file>

<file path=ppt/tags/tag3.xml><?xml version="1.0" encoding="utf-8"?>
<p:tagLst xmlns:a="http://schemas.openxmlformats.org/drawingml/2006/main" xmlns:r="http://schemas.openxmlformats.org/officeDocument/2006/relationships" xmlns:p="http://schemas.openxmlformats.org/presentationml/2006/main">
  <p:tag name="TIMING" val="|1.1|43.6|98.2|4.3|2.8|8.6"/>
</p:tagLst>
</file>

<file path=ppt/tags/tag4.xml><?xml version="1.0" encoding="utf-8"?>
<p:tagLst xmlns:a="http://schemas.openxmlformats.org/drawingml/2006/main" xmlns:r="http://schemas.openxmlformats.org/officeDocument/2006/relationships" xmlns:p="http://schemas.openxmlformats.org/presentationml/2006/main">
  <p:tag name="TIMING" val="|2.8|9.6|17.6|17.7|24.5|19|1.6|1.9"/>
</p:tagLst>
</file>

<file path=ppt/tags/tag5.xml><?xml version="1.0" encoding="utf-8"?>
<p:tagLst xmlns:a="http://schemas.openxmlformats.org/drawingml/2006/main" xmlns:r="http://schemas.openxmlformats.org/officeDocument/2006/relationships" xmlns:p="http://schemas.openxmlformats.org/presentationml/2006/main">
  <p:tag name="TIMING" val="|2.1|46.9|5.2|7.3|37|12.3"/>
</p:tagLst>
</file>

<file path=ppt/tags/tag6.xml><?xml version="1.0" encoding="utf-8"?>
<p:tagLst xmlns:a="http://schemas.openxmlformats.org/drawingml/2006/main" xmlns:r="http://schemas.openxmlformats.org/officeDocument/2006/relationships" xmlns:p="http://schemas.openxmlformats.org/presentationml/2006/main">
  <p:tag name="TIMING" val="|0.7|8.9|1.9|47.1"/>
</p:tagLst>
</file>

<file path=ppt/tags/tag7.xml><?xml version="1.0" encoding="utf-8"?>
<p:tagLst xmlns:a="http://schemas.openxmlformats.org/drawingml/2006/main" xmlns:r="http://schemas.openxmlformats.org/officeDocument/2006/relationships" xmlns:p="http://schemas.openxmlformats.org/presentationml/2006/main">
  <p:tag name="TIMING" val="|0.6|17.7|21.2|8.9|2.7"/>
</p:tagLst>
</file>

<file path=ppt/theme/theme1.xml><?xml version="1.0" encoding="utf-8"?>
<a:theme xmlns:a="http://schemas.openxmlformats.org/drawingml/2006/main" name="Predloga načrta z vrtnim ribnikom">
  <a:themeElements>
    <a:clrScheme name="Office Theme 13">
      <a:dk1>
        <a:srgbClr val="000000"/>
      </a:dk1>
      <a:lt1>
        <a:srgbClr val="E1F3BC"/>
      </a:lt1>
      <a:dk2>
        <a:srgbClr val="078F48"/>
      </a:dk2>
      <a:lt2>
        <a:srgbClr val="969696"/>
      </a:lt2>
      <a:accent1>
        <a:srgbClr val="7BD163"/>
      </a:accent1>
      <a:accent2>
        <a:srgbClr val="8EC4F9"/>
      </a:accent2>
      <a:accent3>
        <a:srgbClr val="EEF8DA"/>
      </a:accent3>
      <a:accent4>
        <a:srgbClr val="000000"/>
      </a:accent4>
      <a:accent5>
        <a:srgbClr val="BFE5B7"/>
      </a:accent5>
      <a:accent6>
        <a:srgbClr val="80B1E2"/>
      </a:accent6>
      <a:hlink>
        <a:srgbClr val="779AB6"/>
      </a:hlink>
      <a:folHlink>
        <a:srgbClr val="107D4B"/>
      </a:folHlink>
    </a:clrScheme>
    <a:fontScheme name="Office Theme">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00"/>
        </a:dk1>
        <a:lt1>
          <a:srgbClr val="E1F3BC"/>
        </a:lt1>
        <a:dk2>
          <a:srgbClr val="078F48"/>
        </a:dk2>
        <a:lt2>
          <a:srgbClr val="969696"/>
        </a:lt2>
        <a:accent1>
          <a:srgbClr val="7BD163"/>
        </a:accent1>
        <a:accent2>
          <a:srgbClr val="8EC4F9"/>
        </a:accent2>
        <a:accent3>
          <a:srgbClr val="EEF8DA"/>
        </a:accent3>
        <a:accent4>
          <a:srgbClr val="000000"/>
        </a:accent4>
        <a:accent5>
          <a:srgbClr val="BFE5B7"/>
        </a:accent5>
        <a:accent6>
          <a:srgbClr val="80B1E2"/>
        </a:accent6>
        <a:hlink>
          <a:srgbClr val="779AB6"/>
        </a:hlink>
        <a:folHlink>
          <a:srgbClr val="107D4B"/>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Predloga načrta z vrtnim ribnikom</Template>
  <TotalTime>136</TotalTime>
  <Words>374</Words>
  <Application>Microsoft Office PowerPoint</Application>
  <PresentationFormat>Diaprojekcija na zaslonu (4:3)</PresentationFormat>
  <Paragraphs>49</Paragraphs>
  <Slides>8</Slides>
  <Notes>0</Notes>
  <HiddenSlides>0</HiddenSlides>
  <MMClips>8</MMClips>
  <ScaleCrop>false</ScaleCrop>
  <HeadingPairs>
    <vt:vector size="4" baseType="variant">
      <vt:variant>
        <vt:lpstr>Tema</vt:lpstr>
      </vt:variant>
      <vt:variant>
        <vt:i4>1</vt:i4>
      </vt:variant>
      <vt:variant>
        <vt:lpstr>Naslovi diapozitivov</vt:lpstr>
      </vt:variant>
      <vt:variant>
        <vt:i4>8</vt:i4>
      </vt:variant>
    </vt:vector>
  </HeadingPairs>
  <TitlesOfParts>
    <vt:vector size="9" baseType="lpstr">
      <vt:lpstr>Predloga načrta z vrtnim ribnikom</vt:lpstr>
      <vt:lpstr>Josip Stritar, Oba junaka</vt:lpstr>
      <vt:lpstr>Uganke</vt:lpstr>
      <vt:lpstr>PowerPointova predstavitev</vt:lpstr>
      <vt:lpstr>PowerPointova predstavitev</vt:lpstr>
      <vt:lpstr>Zapis v zvezke Josip Stritar, Oba junaka</vt:lpstr>
      <vt:lpstr>PowerPointova predstavitev</vt:lpstr>
      <vt:lpstr>Še beseda ali dve o pesniku  Josipu Stritarju </vt:lpstr>
      <vt:lpstr>POUSTVARJANJE</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Josip Stritar, Oba junaka</dc:title>
  <dc:creator>Simona</dc:creator>
  <cp:lastModifiedBy>Simona</cp:lastModifiedBy>
  <cp:revision>14</cp:revision>
  <dcterms:created xsi:type="dcterms:W3CDTF">2020-05-03T15:39:40Z</dcterms:created>
  <dcterms:modified xsi:type="dcterms:W3CDTF">2020-05-06T07:51:54Z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TC100690471060</vt:lpwstr>
  </property>
</Properties>
</file>