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506652196176921/videos/252247622130843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8000" dirty="0" smtClean="0"/>
              <a:t>GONILA</a:t>
            </a:r>
            <a:endParaRPr lang="sl-SI" sz="80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800" dirty="0" smtClean="0">
                <a:solidFill>
                  <a:schemeClr val="tx1"/>
                </a:solidFill>
              </a:rPr>
              <a:t>2 uri</a:t>
            </a:r>
            <a:endParaRPr lang="sl-SI" sz="2800" dirty="0">
              <a:solidFill>
                <a:schemeClr val="tx1"/>
              </a:solidFill>
            </a:endParaRPr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6036" y="6050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4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4196" y="91440"/>
            <a:ext cx="10723215" cy="473825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ZAPIS V ZVEZEK:</a:t>
            </a:r>
            <a:endParaRPr lang="sl-SI" dirty="0"/>
          </a:p>
        </p:txBody>
      </p:sp>
      <p:sp>
        <p:nvSpPr>
          <p:cNvPr id="7" name="Označba mesta vsebine 6"/>
          <p:cNvSpPr>
            <a:spLocks noGrp="1"/>
          </p:cNvSpPr>
          <p:nvPr>
            <p:ph idx="1"/>
          </p:nvPr>
        </p:nvSpPr>
        <p:spPr>
          <a:xfrm>
            <a:off x="116378" y="681644"/>
            <a:ext cx="11878887" cy="5868785"/>
          </a:xfrm>
        </p:spPr>
        <p:txBody>
          <a:bodyPr/>
          <a:lstStyle/>
          <a:p>
            <a:pPr marL="0" indent="0" algn="ctr">
              <a:buNone/>
            </a:pPr>
            <a:r>
              <a:rPr lang="sl-SI" sz="3200" dirty="0" smtClean="0">
                <a:solidFill>
                  <a:srgbClr val="FF0000"/>
                </a:solidFill>
              </a:rPr>
              <a:t>GONILA</a:t>
            </a:r>
          </a:p>
          <a:p>
            <a:pPr marL="0" indent="0">
              <a:buNone/>
            </a:pPr>
            <a:endParaRPr lang="sl-SI" sz="1800" dirty="0"/>
          </a:p>
          <a:p>
            <a:pPr marL="0" indent="0">
              <a:buNone/>
            </a:pPr>
            <a:r>
              <a:rPr lang="sl-SI" dirty="0" smtClean="0"/>
              <a:t>Elemente, ki so namenjeni prenosu gibanja, imenujemo </a:t>
            </a:r>
            <a:r>
              <a:rPr lang="sl-SI" dirty="0" smtClean="0">
                <a:solidFill>
                  <a:srgbClr val="FF0000"/>
                </a:solidFill>
              </a:rPr>
              <a:t>gonila</a:t>
            </a:r>
            <a:r>
              <a:rPr lang="sl-SI" dirty="0" smtClean="0"/>
              <a:t>. Gonila ločimo glede na to, ali gibanje prenašajo, spreminjajo ali omogočajo.</a:t>
            </a:r>
          </a:p>
          <a:p>
            <a:pPr marL="0" indent="0">
              <a:buNone/>
            </a:pPr>
            <a:r>
              <a:rPr lang="sl-SI" dirty="0" smtClean="0"/>
              <a:t>Gonila, ki prenašajo gibanje, so: </a:t>
            </a:r>
            <a:r>
              <a:rPr lang="sl-SI" dirty="0" smtClean="0">
                <a:solidFill>
                  <a:srgbClr val="FF0000"/>
                </a:solidFill>
              </a:rPr>
              <a:t>verižno</a:t>
            </a:r>
            <a:r>
              <a:rPr lang="sl-SI" dirty="0" smtClean="0"/>
              <a:t> (kolo), </a:t>
            </a:r>
            <a:r>
              <a:rPr lang="sl-SI" dirty="0" smtClean="0">
                <a:solidFill>
                  <a:srgbClr val="FF0000"/>
                </a:solidFill>
              </a:rPr>
              <a:t>jermensko</a:t>
            </a:r>
            <a:r>
              <a:rPr lang="sl-SI" dirty="0" smtClean="0"/>
              <a:t> (avto) in </a:t>
            </a:r>
            <a:r>
              <a:rPr lang="sl-SI" dirty="0" smtClean="0">
                <a:solidFill>
                  <a:srgbClr val="FF0000"/>
                </a:solidFill>
              </a:rPr>
              <a:t>zobniško</a:t>
            </a:r>
            <a:r>
              <a:rPr lang="sl-SI" dirty="0" smtClean="0"/>
              <a:t> (ura).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89580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1412" y="689956"/>
            <a:ext cx="9905999" cy="55279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l-SI" dirty="0" smtClean="0"/>
              <a:t>Stroji so sestavljeni iz </a:t>
            </a:r>
            <a:r>
              <a:rPr lang="sl-SI" b="1" dirty="0" smtClean="0">
                <a:solidFill>
                  <a:srgbClr val="FF0000"/>
                </a:solidFill>
              </a:rPr>
              <a:t>strojnih elementov</a:t>
            </a:r>
            <a:r>
              <a:rPr lang="sl-SI" dirty="0" smtClean="0"/>
              <a:t>. Nekateri elementi so namenjeni </a:t>
            </a:r>
            <a:r>
              <a:rPr lang="sl-SI" b="1" dirty="0" smtClean="0">
                <a:solidFill>
                  <a:srgbClr val="FF0000"/>
                </a:solidFill>
              </a:rPr>
              <a:t>spajanju</a:t>
            </a:r>
            <a:r>
              <a:rPr lang="sl-SI" dirty="0" smtClean="0"/>
              <a:t> različnih delov stroja, to so denimo vijaki in zakovice.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                       vijaki                     </a:t>
            </a:r>
          </a:p>
          <a:p>
            <a:pPr marL="0" indent="0">
              <a:buNone/>
            </a:pPr>
            <a:r>
              <a:rPr lang="sl-SI" dirty="0"/>
              <a:t>	</a:t>
            </a:r>
            <a:r>
              <a:rPr lang="sl-SI" dirty="0" smtClean="0"/>
              <a:t>							zakovice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412" y="2739974"/>
            <a:ext cx="4876800" cy="20859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929" y="2249129"/>
            <a:ext cx="3067664" cy="3067664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4473" y="6083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7942" y="266008"/>
            <a:ext cx="11887200" cy="6384174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Drugi elementi pa so namenjeni </a:t>
            </a:r>
            <a:r>
              <a:rPr lang="sl-SI" b="1" dirty="0" smtClean="0">
                <a:solidFill>
                  <a:srgbClr val="FF0000"/>
                </a:solidFill>
              </a:rPr>
              <a:t>prenosu gibanja</a:t>
            </a:r>
            <a:r>
              <a:rPr lang="sl-SI" dirty="0" smtClean="0"/>
              <a:t>. Te elemente imenujemo </a:t>
            </a:r>
            <a:r>
              <a:rPr lang="sl-SI" b="1" dirty="0" smtClean="0">
                <a:solidFill>
                  <a:srgbClr val="FF0000"/>
                </a:solidFill>
              </a:rPr>
              <a:t>gonila</a:t>
            </a:r>
            <a:r>
              <a:rPr lang="sl-SI" dirty="0" smtClean="0"/>
              <a:t>. Gonila ločimo glede na to, ali gibanje </a:t>
            </a:r>
            <a:r>
              <a:rPr lang="sl-SI" b="1" dirty="0" smtClean="0">
                <a:solidFill>
                  <a:srgbClr val="FF0000"/>
                </a:solidFill>
              </a:rPr>
              <a:t>prenašajo</a:t>
            </a:r>
            <a:r>
              <a:rPr lang="sl-SI" dirty="0" smtClean="0"/>
              <a:t>, </a:t>
            </a:r>
            <a:r>
              <a:rPr lang="sl-SI" b="1" dirty="0" smtClean="0">
                <a:solidFill>
                  <a:srgbClr val="FF0000"/>
                </a:solidFill>
              </a:rPr>
              <a:t>spreminjajo</a:t>
            </a:r>
            <a:r>
              <a:rPr lang="sl-SI" dirty="0" smtClean="0"/>
              <a:t> ali </a:t>
            </a:r>
            <a:r>
              <a:rPr lang="sl-SI" b="1" dirty="0" smtClean="0">
                <a:solidFill>
                  <a:srgbClr val="FF0000"/>
                </a:solidFill>
              </a:rPr>
              <a:t>omogočajo</a:t>
            </a:r>
            <a:r>
              <a:rPr lang="sl-SI" dirty="0" smtClean="0"/>
              <a:t>.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Primer gonila, ki </a:t>
            </a:r>
            <a:r>
              <a:rPr lang="sl-SI" b="1" dirty="0" smtClean="0">
                <a:solidFill>
                  <a:schemeClr val="accent4">
                    <a:lumMod val="75000"/>
                  </a:schemeClr>
                </a:solidFill>
              </a:rPr>
              <a:t>omogoča gibanje</a:t>
            </a:r>
            <a:r>
              <a:rPr lang="sl-SI" dirty="0" smtClean="0"/>
              <a:t>, je </a:t>
            </a:r>
            <a:r>
              <a:rPr lang="sl-SI" b="1" dirty="0" smtClean="0">
                <a:solidFill>
                  <a:schemeClr val="accent4">
                    <a:lumMod val="75000"/>
                  </a:schemeClr>
                </a:solidFill>
              </a:rPr>
              <a:t>os</a:t>
            </a:r>
            <a:r>
              <a:rPr lang="sl-SI" dirty="0" smtClean="0"/>
              <a:t>. Omenili smo jo na začetku poglavja, ko smo obravnavali sestavne dele gugalnice.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201" y="3366656"/>
            <a:ext cx="4963705" cy="3086048"/>
          </a:xfrm>
          <a:prstGeom prst="rect">
            <a:avLst/>
          </a:prstGeom>
        </p:spPr>
      </p:pic>
      <p:cxnSp>
        <p:nvCxnSpPr>
          <p:cNvPr id="8" name="Raven puščični povezovalnik 7"/>
          <p:cNvCxnSpPr/>
          <p:nvPr/>
        </p:nvCxnSpPr>
        <p:spPr>
          <a:xfrm flipV="1">
            <a:off x="6019053" y="4580313"/>
            <a:ext cx="3540583" cy="3990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PoljeZBesedilom 8"/>
          <p:cNvSpPr txBox="1"/>
          <p:nvPr/>
        </p:nvSpPr>
        <p:spPr>
          <a:xfrm>
            <a:off x="9559636" y="4395647"/>
            <a:ext cx="1471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OS</a:t>
            </a: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5002" y="58429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1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značba mesta vsebine 6"/>
          <p:cNvSpPr>
            <a:spLocks noGrp="1"/>
          </p:cNvSpPr>
          <p:nvPr>
            <p:ph idx="1"/>
          </p:nvPr>
        </p:nvSpPr>
        <p:spPr>
          <a:xfrm>
            <a:off x="149630" y="282632"/>
            <a:ext cx="11820698" cy="6367549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Gonila, ki </a:t>
            </a:r>
            <a:r>
              <a:rPr lang="sl-SI" b="1" dirty="0" smtClean="0">
                <a:solidFill>
                  <a:schemeClr val="accent4">
                    <a:lumMod val="75000"/>
                  </a:schemeClr>
                </a:solidFill>
              </a:rPr>
              <a:t>spreminjajo gibanje</a:t>
            </a:r>
            <a:r>
              <a:rPr lang="sl-SI" dirty="0" smtClean="0"/>
              <a:t>, imenujemo </a:t>
            </a:r>
            <a:r>
              <a:rPr lang="sl-SI" b="1" dirty="0" smtClean="0">
                <a:solidFill>
                  <a:schemeClr val="accent4">
                    <a:lumMod val="75000"/>
                  </a:schemeClr>
                </a:solidFill>
              </a:rPr>
              <a:t>strojni mehanizmi</a:t>
            </a:r>
            <a:r>
              <a:rPr lang="sl-SI" dirty="0" smtClean="0"/>
              <a:t>. Srečamo jih pri strojih, kjer se gibanje prenaša iz enakomernega vrtenja v gibanje po ravni črti. Tak primer je </a:t>
            </a:r>
            <a:r>
              <a:rPr lang="sl-SI" b="1" dirty="0" smtClean="0">
                <a:solidFill>
                  <a:schemeClr val="accent4">
                    <a:lumMod val="75000"/>
                  </a:schemeClr>
                </a:solidFill>
              </a:rPr>
              <a:t>šivalni stroj</a:t>
            </a:r>
            <a:r>
              <a:rPr lang="sl-SI" dirty="0" smtClean="0"/>
              <a:t>.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Na povezavi spodaj si oglej delovanje šivalnega stroja.</a:t>
            </a:r>
          </a:p>
          <a:p>
            <a:pPr marL="0" indent="0">
              <a:buNone/>
            </a:pPr>
            <a:r>
              <a:rPr lang="sl-SI" dirty="0" smtClean="0">
                <a:hlinkClick r:id="rId4"/>
              </a:rPr>
              <a:t>https</a:t>
            </a:r>
            <a:r>
              <a:rPr lang="sl-SI" dirty="0">
                <a:hlinkClick r:id="rId4"/>
              </a:rPr>
              <a:t>://www.facebook.com/506652196176921/videos/2522476221308432</a:t>
            </a:r>
            <a:endParaRPr lang="sl-SI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323" y="3665913"/>
            <a:ext cx="3776964" cy="2984268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5913" y="6040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4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18453" y="332510"/>
            <a:ext cx="10662660" cy="6259483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Gonila, ki </a:t>
            </a:r>
            <a:r>
              <a:rPr lang="sl-SI" b="1" dirty="0" smtClean="0">
                <a:solidFill>
                  <a:schemeClr val="accent4">
                    <a:lumMod val="75000"/>
                  </a:schemeClr>
                </a:solidFill>
              </a:rPr>
              <a:t>gibanje prenašajo</a:t>
            </a:r>
            <a:r>
              <a:rPr lang="sl-SI" dirty="0" smtClean="0"/>
              <a:t>, pa so: </a:t>
            </a:r>
            <a:r>
              <a:rPr lang="sl-SI" b="1" dirty="0" smtClean="0">
                <a:solidFill>
                  <a:schemeClr val="accent4">
                    <a:lumMod val="75000"/>
                  </a:schemeClr>
                </a:solidFill>
              </a:rPr>
              <a:t>verižno</a:t>
            </a:r>
            <a:r>
              <a:rPr lang="sl-SI" dirty="0" smtClean="0"/>
              <a:t>, </a:t>
            </a:r>
            <a:r>
              <a:rPr lang="sl-SI" b="1" dirty="0" smtClean="0">
                <a:solidFill>
                  <a:schemeClr val="accent4">
                    <a:lumMod val="75000"/>
                  </a:schemeClr>
                </a:solidFill>
              </a:rPr>
              <a:t>jermensko </a:t>
            </a:r>
            <a:r>
              <a:rPr lang="sl-SI" dirty="0" smtClean="0"/>
              <a:t>in </a:t>
            </a:r>
            <a:r>
              <a:rPr lang="sl-SI" b="1" dirty="0" smtClean="0">
                <a:solidFill>
                  <a:schemeClr val="accent4">
                    <a:lumMod val="75000"/>
                  </a:schemeClr>
                </a:solidFill>
              </a:rPr>
              <a:t>zobniško</a:t>
            </a:r>
            <a:r>
              <a:rPr lang="sl-SI" dirty="0" smtClean="0"/>
              <a:t> gonilo. Razlikujejo se glede na to, ali gibanje prenaša jermen, veriga ali zobnik. Ta gonila, bomo bolj podrobno spoznali danes.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Verižno</a:t>
            </a:r>
            <a:r>
              <a:rPr lang="sl-SI" dirty="0" smtClean="0"/>
              <a:t> gonilo najdemo na kolesu. Pri tej vrsti gonila se oba zobnika vrtita v isto smer. Na interaktivnem gradivu Radovednih 5 si oglej posnetek z naslovom Kolesarjenje v šolo.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/>
          <a:srcRect l="17539" t="9696" r="17595" b="17994"/>
          <a:stretch/>
        </p:blipFill>
        <p:spPr>
          <a:xfrm>
            <a:off x="3219583" y="3895685"/>
            <a:ext cx="4299995" cy="2696308"/>
          </a:xfrm>
          <a:prstGeom prst="rect">
            <a:avLst/>
          </a:prstGeom>
        </p:spPr>
      </p:pic>
      <p:cxnSp>
        <p:nvCxnSpPr>
          <p:cNvPr id="5" name="Raven puščični povezovalnik 4"/>
          <p:cNvCxnSpPr/>
          <p:nvPr/>
        </p:nvCxnSpPr>
        <p:spPr>
          <a:xfrm flipV="1">
            <a:off x="7082444" y="3895685"/>
            <a:ext cx="1512916" cy="7261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Slika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88790">
            <a:off x="1822408" y="4252773"/>
            <a:ext cx="2381457" cy="1213366"/>
          </a:xfrm>
          <a:prstGeom prst="rect">
            <a:avLst/>
          </a:prstGeom>
        </p:spPr>
      </p:pic>
      <p:sp>
        <p:nvSpPr>
          <p:cNvPr id="18" name="PoljeZBesedilom 17"/>
          <p:cNvSpPr txBox="1"/>
          <p:nvPr/>
        </p:nvSpPr>
        <p:spPr>
          <a:xfrm>
            <a:off x="8711738" y="3823855"/>
            <a:ext cx="2394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zobnik</a:t>
            </a:r>
            <a:endParaRPr lang="sl-SI" dirty="0"/>
          </a:p>
        </p:txBody>
      </p:sp>
      <p:sp>
        <p:nvSpPr>
          <p:cNvPr id="19" name="PoljeZBesedilom 18"/>
          <p:cNvSpPr txBox="1"/>
          <p:nvPr/>
        </p:nvSpPr>
        <p:spPr>
          <a:xfrm>
            <a:off x="675901" y="4580312"/>
            <a:ext cx="1560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zobnik</a:t>
            </a:r>
            <a:endParaRPr lang="sl-SI" dirty="0"/>
          </a:p>
        </p:txBody>
      </p:sp>
      <p:pic>
        <p:nvPicPr>
          <p:cNvPr id="20" name="Slika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2895" y="3261574"/>
            <a:ext cx="585907" cy="562281"/>
          </a:xfrm>
          <a:prstGeom prst="rect">
            <a:avLst/>
          </a:prstGeom>
        </p:spPr>
      </p:pic>
      <p:pic>
        <p:nvPicPr>
          <p:cNvPr id="2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4204" y="5977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5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6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1412" y="897775"/>
            <a:ext cx="9905999" cy="4893426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Pri </a:t>
            </a:r>
            <a:r>
              <a:rPr lang="sl-SI" b="1" dirty="0" smtClean="0">
                <a:solidFill>
                  <a:srgbClr val="FF0000"/>
                </a:solidFill>
              </a:rPr>
              <a:t>zobniškem</a:t>
            </a:r>
            <a:r>
              <a:rPr lang="sl-SI" dirty="0" smtClean="0"/>
              <a:t> gonilu se zobnika vrtita v nasprotni smeri. Zobniško gonilo je najpogosteje uporabljeno gonilo. Najdemo ga v urah.</a:t>
            </a:r>
            <a:endParaRPr lang="sl-SI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/>
          <a:srcRect l="19752" t="18510" r="51585" b="51097"/>
          <a:stretch/>
        </p:blipFill>
        <p:spPr>
          <a:xfrm>
            <a:off x="894825" y="4136253"/>
            <a:ext cx="3998422" cy="238477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5"/>
          <a:srcRect l="50830" t="14263" r="21613" b="69184"/>
          <a:stretch/>
        </p:blipFill>
        <p:spPr>
          <a:xfrm>
            <a:off x="5744578" y="4287490"/>
            <a:ext cx="5549420" cy="187500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9349" y="2360816"/>
            <a:ext cx="2108734" cy="1196850"/>
          </a:xfrm>
          <a:prstGeom prst="rect">
            <a:avLst/>
          </a:prstGeom>
        </p:spPr>
      </p:pic>
      <p:cxnSp>
        <p:nvCxnSpPr>
          <p:cNvPr id="25" name="Raven puščični povezovalnik 24"/>
          <p:cNvCxnSpPr/>
          <p:nvPr/>
        </p:nvCxnSpPr>
        <p:spPr>
          <a:xfrm flipV="1">
            <a:off x="4422371" y="2427317"/>
            <a:ext cx="470876" cy="4239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Raven puščični povezovalnik 26"/>
          <p:cNvCxnSpPr/>
          <p:nvPr/>
        </p:nvCxnSpPr>
        <p:spPr>
          <a:xfrm>
            <a:off x="357447" y="-83127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ven puščični povezovalnik 28"/>
          <p:cNvCxnSpPr/>
          <p:nvPr/>
        </p:nvCxnSpPr>
        <p:spPr>
          <a:xfrm flipH="1" flipV="1">
            <a:off x="6783186" y="2427317"/>
            <a:ext cx="598516" cy="4239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PoljeZBesedilom 37"/>
          <p:cNvSpPr txBox="1"/>
          <p:nvPr/>
        </p:nvSpPr>
        <p:spPr>
          <a:xfrm>
            <a:off x="7363715" y="2774575"/>
            <a:ext cx="1620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s</a:t>
            </a:r>
            <a:r>
              <a:rPr lang="sl-SI" dirty="0" smtClean="0"/>
              <a:t>mer vrtenja</a:t>
            </a:r>
            <a:endParaRPr lang="sl-SI" dirty="0"/>
          </a:p>
        </p:txBody>
      </p:sp>
      <p:pic>
        <p:nvPicPr>
          <p:cNvPr id="39" name="Slika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5016" y="2670856"/>
            <a:ext cx="1688738" cy="493819"/>
          </a:xfrm>
          <a:prstGeom prst="rect">
            <a:avLst/>
          </a:prstGeom>
        </p:spPr>
      </p:pic>
      <p:pic>
        <p:nvPicPr>
          <p:cNvPr id="40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52167" y="61624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8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7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8066" y="295100"/>
            <a:ext cx="11837324" cy="6267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200" b="1" dirty="0" smtClean="0">
                <a:solidFill>
                  <a:srgbClr val="FF0000"/>
                </a:solidFill>
              </a:rPr>
              <a:t>Jermensko gonilo </a:t>
            </a:r>
            <a:r>
              <a:rPr lang="sl-SI" sz="2200" dirty="0" smtClean="0"/>
              <a:t>je sestavljeno iz dveh ali več </a:t>
            </a:r>
            <a:r>
              <a:rPr lang="sl-SI" sz="2200" b="1" dirty="0" smtClean="0">
                <a:solidFill>
                  <a:srgbClr val="FF0000"/>
                </a:solidFill>
              </a:rPr>
              <a:t>jermenic</a:t>
            </a:r>
            <a:r>
              <a:rPr lang="sl-SI" sz="2200" dirty="0" smtClean="0"/>
              <a:t> ter </a:t>
            </a:r>
            <a:r>
              <a:rPr lang="sl-SI" sz="2200" b="1" dirty="0" smtClean="0">
                <a:solidFill>
                  <a:srgbClr val="FF0000"/>
                </a:solidFill>
              </a:rPr>
              <a:t>jermena</a:t>
            </a:r>
            <a:r>
              <a:rPr lang="sl-SI" sz="2200" dirty="0" smtClean="0"/>
              <a:t>, ki jermenice povezuje. Jermen omogoča, da se gibanje z ene jermenice prenaša na drugo. Jermenico, ki jo poganjamo, imenujemo gonilna jermenica. Jermenico, ki je povezana z jermenom in se premika, pa imenujemo gnana jermenica.</a:t>
            </a:r>
            <a:endParaRPr lang="sl-SI" sz="22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l="20363" t="17786" r="51960" b="44993"/>
          <a:stretch/>
        </p:blipFill>
        <p:spPr>
          <a:xfrm>
            <a:off x="3984076" y="3084971"/>
            <a:ext cx="4085304" cy="3090436"/>
          </a:xfrm>
          <a:prstGeom prst="rect">
            <a:avLst/>
          </a:prstGeom>
        </p:spPr>
      </p:pic>
      <p:cxnSp>
        <p:nvCxnSpPr>
          <p:cNvPr id="6" name="Raven puščični povezovalnik 5"/>
          <p:cNvCxnSpPr/>
          <p:nvPr/>
        </p:nvCxnSpPr>
        <p:spPr>
          <a:xfrm flipH="1" flipV="1">
            <a:off x="5453149" y="2460932"/>
            <a:ext cx="41564" cy="11222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Raven puščični povezovalnik 7"/>
          <p:cNvCxnSpPr/>
          <p:nvPr/>
        </p:nvCxnSpPr>
        <p:spPr>
          <a:xfrm flipV="1">
            <a:off x="7697586" y="4131917"/>
            <a:ext cx="1479666" cy="24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Raven puščični povezovalnik 11"/>
          <p:cNvCxnSpPr/>
          <p:nvPr/>
        </p:nvCxnSpPr>
        <p:spPr>
          <a:xfrm flipH="1">
            <a:off x="2851266" y="5112328"/>
            <a:ext cx="20615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Raven puščični povezovalnik 13"/>
          <p:cNvCxnSpPr/>
          <p:nvPr/>
        </p:nvCxnSpPr>
        <p:spPr>
          <a:xfrm flipV="1">
            <a:off x="7365077" y="4989508"/>
            <a:ext cx="1554480" cy="332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Raven puščični povezovalnik 15"/>
          <p:cNvCxnSpPr/>
          <p:nvPr/>
        </p:nvCxnSpPr>
        <p:spPr>
          <a:xfrm>
            <a:off x="6026728" y="5195455"/>
            <a:ext cx="0" cy="10951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PoljeZBesedilom 17"/>
          <p:cNvSpPr txBox="1"/>
          <p:nvPr/>
        </p:nvSpPr>
        <p:spPr>
          <a:xfrm>
            <a:off x="984187" y="4927662"/>
            <a:ext cx="243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</a:t>
            </a:r>
            <a:r>
              <a:rPr lang="sl-SI" dirty="0" smtClean="0"/>
              <a:t>ogonska gred</a:t>
            </a:r>
            <a:endParaRPr lang="sl-SI" dirty="0"/>
          </a:p>
        </p:txBody>
      </p:sp>
      <p:sp>
        <p:nvSpPr>
          <p:cNvPr id="19" name="PoljeZBesedilom 18"/>
          <p:cNvSpPr txBox="1"/>
          <p:nvPr/>
        </p:nvSpPr>
        <p:spPr>
          <a:xfrm>
            <a:off x="4411644" y="209160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</a:t>
            </a:r>
            <a:r>
              <a:rPr lang="sl-SI" dirty="0" smtClean="0"/>
              <a:t>ogonska jermenica</a:t>
            </a:r>
            <a:endParaRPr lang="sl-SI" dirty="0"/>
          </a:p>
        </p:txBody>
      </p:sp>
      <p:sp>
        <p:nvSpPr>
          <p:cNvPr id="20" name="PoljeZBesedilom 19"/>
          <p:cNvSpPr txBox="1"/>
          <p:nvPr/>
        </p:nvSpPr>
        <p:spPr>
          <a:xfrm flipH="1">
            <a:off x="9177252" y="3959720"/>
            <a:ext cx="2635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g</a:t>
            </a:r>
            <a:r>
              <a:rPr lang="sl-SI" dirty="0" smtClean="0"/>
              <a:t>nana jermenica</a:t>
            </a:r>
            <a:endParaRPr lang="sl-SI" dirty="0"/>
          </a:p>
        </p:txBody>
      </p:sp>
      <p:pic>
        <p:nvPicPr>
          <p:cNvPr id="23" name="Slika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715" y="3182090"/>
            <a:ext cx="2688569" cy="493819"/>
          </a:xfrm>
          <a:prstGeom prst="rect">
            <a:avLst/>
          </a:prstGeom>
        </p:spPr>
      </p:pic>
      <p:sp>
        <p:nvSpPr>
          <p:cNvPr id="24" name="PoljeZBesedilom 23"/>
          <p:cNvSpPr txBox="1"/>
          <p:nvPr/>
        </p:nvSpPr>
        <p:spPr>
          <a:xfrm>
            <a:off x="8981770" y="4826123"/>
            <a:ext cx="246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g</a:t>
            </a:r>
            <a:r>
              <a:rPr lang="sl-SI" dirty="0" smtClean="0"/>
              <a:t>nana gred</a:t>
            </a:r>
            <a:endParaRPr lang="sl-SI" dirty="0"/>
          </a:p>
        </p:txBody>
      </p:sp>
      <p:sp>
        <p:nvSpPr>
          <p:cNvPr id="27" name="PoljeZBesedilom 26"/>
          <p:cNvSpPr txBox="1"/>
          <p:nvPr/>
        </p:nvSpPr>
        <p:spPr>
          <a:xfrm>
            <a:off x="5571658" y="6335456"/>
            <a:ext cx="172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jermen</a:t>
            </a:r>
            <a:endParaRPr lang="sl-SI" dirty="0"/>
          </a:p>
        </p:txBody>
      </p:sp>
      <p:pic>
        <p:nvPicPr>
          <p:cNvPr id="29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7185" y="6095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5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1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06478" y="545690"/>
            <a:ext cx="11577484" cy="5899355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Jermensko gonilo lahko spremeni smer ali hitrost gibanja, ali pa oboje naenkrat.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Jermensko gonilo je v večini strojev in </a:t>
            </a:r>
          </a:p>
          <a:p>
            <a:pPr marL="0" indent="0">
              <a:buNone/>
            </a:pPr>
            <a:r>
              <a:rPr lang="sl-SI" dirty="0" smtClean="0"/>
              <a:t>v avtomobilih.</a:t>
            </a: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/>
          <a:srcRect l="52614" t="23664" r="20144" b="58578"/>
          <a:stretch/>
        </p:blipFill>
        <p:spPr>
          <a:xfrm>
            <a:off x="2884514" y="1496291"/>
            <a:ext cx="6053178" cy="22195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/>
          <a:srcRect l="25363" t="9311" r="25757" b="19703"/>
          <a:stretch/>
        </p:blipFill>
        <p:spPr>
          <a:xfrm>
            <a:off x="6966065" y="4305231"/>
            <a:ext cx="2310939" cy="1887751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5666" y="6075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7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91730" y="604684"/>
            <a:ext cx="11577484" cy="5840361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V interaktivnem gradivu Radovednih 5 si oglej še posnetek z naslovom Radio na navoj.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Če želiš, se lahko v interaktivnem gradivu preizkusiš tudi v sestavljanju gonila.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183" y="1148742"/>
            <a:ext cx="657847" cy="63132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961" y="3235279"/>
            <a:ext cx="634039" cy="579170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5666" y="6140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0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zje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TM04033919[[fn=Vezje]]</Template>
  <TotalTime>176</TotalTime>
  <Words>392</Words>
  <Application>Microsoft Office PowerPoint</Application>
  <PresentationFormat>Širokozaslonsko</PresentationFormat>
  <Paragraphs>54</Paragraphs>
  <Slides>10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Tw Cen MT</vt:lpstr>
      <vt:lpstr>Vezje</vt:lpstr>
      <vt:lpstr>GONILA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ZAPIS V ZVEZEK: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GONILA</dc:title>
  <dc:creator>Žan Jakše</dc:creator>
  <cp:lastModifiedBy>Žan Jakše</cp:lastModifiedBy>
  <cp:revision>22</cp:revision>
  <dcterms:created xsi:type="dcterms:W3CDTF">2020-05-23T18:51:37Z</dcterms:created>
  <dcterms:modified xsi:type="dcterms:W3CDTF">2020-05-24T09:44:00Z</dcterms:modified>
</cp:coreProperties>
</file>