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4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66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74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4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3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3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84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59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30C8BE-06D6-411C-B591-044B0F7AE656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182863-02BC-486F-92F8-A9A836AA40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18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adovednih-pet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VAAHfHMzg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C1B93-6B62-42FB-844E-041B7737D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880" y="1787251"/>
            <a:ext cx="9966960" cy="2926080"/>
          </a:xfrm>
        </p:spPr>
        <p:txBody>
          <a:bodyPr/>
          <a:lstStyle/>
          <a:p>
            <a:r>
              <a:rPr lang="sl-SI" dirty="0"/>
              <a:t>SLOVENCI PO SVETU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4FE9B2-7F3D-4AC2-8341-9D810F5CB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105" y="4536384"/>
            <a:ext cx="8767860" cy="1388165"/>
          </a:xfrm>
        </p:spPr>
        <p:txBody>
          <a:bodyPr>
            <a:normAutofit lnSpcReduction="10000"/>
          </a:bodyPr>
          <a:lstStyle/>
          <a:p>
            <a:r>
              <a:rPr lang="sl-SI" sz="4400" dirty="0"/>
              <a:t>Nato dlje, tudi čez morja</a:t>
            </a:r>
          </a:p>
          <a:p>
            <a:r>
              <a:rPr lang="sl-SI" sz="4400" dirty="0"/>
              <a:t>Moja domovina</a:t>
            </a:r>
          </a:p>
        </p:txBody>
      </p:sp>
      <p:pic>
        <p:nvPicPr>
          <p:cNvPr id="3074" name="Picture 2" descr="The Trauma of Migration — Oasis Belg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88937"/>
            <a:ext cx="4907500" cy="311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214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F0EA1-4B8C-42D8-8E2C-64C8154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75" y="638174"/>
            <a:ext cx="7048500" cy="699135"/>
          </a:xfrm>
        </p:spPr>
        <p:txBody>
          <a:bodyPr/>
          <a:lstStyle/>
          <a:p>
            <a:pPr algn="ctr"/>
            <a:r>
              <a:rPr lang="sl-SI" b="1" dirty="0"/>
              <a:t>SLOVENCI PO SVETU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C38198-8C0F-4782-B800-CA444508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8" y="1590675"/>
            <a:ext cx="11077577" cy="48863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sl-SI" b="1" dirty="0"/>
              <a:t>Slovenci se selijo po vsem svetu</a:t>
            </a:r>
            <a:r>
              <a:rPr lang="sl-SI" dirty="0"/>
              <a:t>. Vzrokov je več. Iščejo zaposlitev, želijo doživeti in izkusiti nekaj novega. Morda so se poročili s kom, ki ni iz Slovenije, in si zato v tujini želijo ustvariti dom in družino. Skoraj ni države na svetu, kjer ne bi živeli Slovenci.</a:t>
            </a:r>
          </a:p>
          <a:p>
            <a:pPr>
              <a:lnSpc>
                <a:spcPct val="100000"/>
              </a:lnSpc>
            </a:pPr>
            <a:r>
              <a:rPr lang="sl-SI" dirty="0"/>
              <a:t> </a:t>
            </a:r>
            <a:r>
              <a:rPr lang="sl-SI" b="1" dirty="0"/>
              <a:t>Selitve</a:t>
            </a:r>
            <a:r>
              <a:rPr lang="sl-SI" dirty="0"/>
              <a:t> niso pojav le današnjega časa. Z območja današnje Slovenije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l-SI" dirty="0"/>
              <a:t>    so se ljudje množično izseljevali že pred več kot sto leti. Zaradi revščine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l-SI" dirty="0"/>
              <a:t>    doma so šli s „trebuhom za kruhom“. (Pojasni ta slovenski pregovor –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l-SI" dirty="0"/>
              <a:t>    prosi za pomoč starše).</a:t>
            </a:r>
          </a:p>
          <a:p>
            <a:pPr marL="45720" indent="0">
              <a:lnSpc>
                <a:spcPct val="100000"/>
              </a:lnSpc>
              <a:buNone/>
            </a:pPr>
            <a:endParaRPr lang="sl-SI" dirty="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sl-SI" dirty="0"/>
              <a:t>Takoj po 2. svetovni vojni so mnogi odšli, ker se niso strinjali z ureditvijo države Jugoslavije. 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sl-SI" dirty="0"/>
              <a:t>Kasneje so v tujini </a:t>
            </a:r>
            <a:r>
              <a:rPr lang="sl-SI" b="1" dirty="0"/>
              <a:t>iskali delo,</a:t>
            </a:r>
            <a:r>
              <a:rPr lang="sl-SI" dirty="0"/>
              <a:t> ker ga doma ni bilo.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l-SI" dirty="0"/>
              <a:t>    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1028" name="Picture 4" descr="Migrations Humans Stock Illustrations, Images &amp; Vectors | Shutterstock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80" y="2764438"/>
            <a:ext cx="1963198" cy="220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5300" y="609600"/>
            <a:ext cx="11087100" cy="5753100"/>
          </a:xfrm>
        </p:spPr>
        <p:txBody>
          <a:bodyPr>
            <a:normAutofit lnSpcReduction="10000"/>
          </a:bodyPr>
          <a:lstStyle/>
          <a:p>
            <a:endParaRPr lang="sl-SI" sz="2000" b="1" dirty="0">
              <a:solidFill>
                <a:srgbClr val="C00000"/>
              </a:solidFill>
            </a:endParaRPr>
          </a:p>
          <a:p>
            <a:r>
              <a:rPr lang="sl-SI" sz="2000" dirty="0">
                <a:solidFill>
                  <a:schemeClr val="accent1">
                    <a:lumMod val="75000"/>
                  </a:schemeClr>
                </a:solidFill>
              </a:rPr>
              <a:t>Preberi.</a:t>
            </a:r>
          </a:p>
          <a:p>
            <a:pPr marL="45720" indent="0">
              <a:buNone/>
            </a:pPr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endParaRPr lang="sl-SI" sz="2000" b="1" dirty="0">
              <a:solidFill>
                <a:srgbClr val="C00000"/>
              </a:solidFill>
            </a:endParaRPr>
          </a:p>
          <a:p>
            <a:r>
              <a:rPr lang="sl-SI" sz="2000" b="1" dirty="0">
                <a:solidFill>
                  <a:srgbClr val="C00000"/>
                </a:solidFill>
              </a:rPr>
              <a:t>ZDOMCI</a:t>
            </a:r>
            <a:r>
              <a:rPr lang="sl-SI" sz="2000" dirty="0"/>
              <a:t>–</a:t>
            </a:r>
            <a:r>
              <a:rPr lang="sl-SI" dirty="0"/>
              <a:t> </a:t>
            </a:r>
            <a:r>
              <a:rPr lang="sl-SI" sz="2000" dirty="0"/>
              <a:t>so tisti Slovenci, ki so odšli na delo v druge evropske države in se ob praznikih vračajo v domovino (Avstrija, Nemčija, Švica).</a:t>
            </a:r>
          </a:p>
          <a:p>
            <a:r>
              <a:rPr lang="sl-SI" sz="2000" b="1" dirty="0">
                <a:solidFill>
                  <a:srgbClr val="C00000"/>
                </a:solidFill>
              </a:rPr>
              <a:t>IZSELJENCI</a:t>
            </a:r>
            <a:r>
              <a:rPr lang="sl-SI" sz="2000" dirty="0"/>
              <a:t> – so tisti Slovenci, ki so se odselili na druge celine in so odšli za vedno (največ jih živi v ZDA, Kanadi, Argentini in Avstraliji).</a:t>
            </a:r>
          </a:p>
          <a:p>
            <a:pPr marL="45720" lvl="0" indent="0">
              <a:buNone/>
            </a:pPr>
            <a:r>
              <a:rPr lang="sl-SI" sz="2800" dirty="0">
                <a:sym typeface="Webdings"/>
              </a:rPr>
              <a:t></a:t>
            </a:r>
            <a:r>
              <a:rPr lang="sl-SI" sz="2000" dirty="0"/>
              <a:t>Poslušaj avdio posnetek (Selitev v tujino), ki ga najdeš v interaktivnem gradivu na </a:t>
            </a:r>
            <a:r>
              <a:rPr lang="sl-SI" sz="2000" u="sng" dirty="0">
                <a:hlinkClick r:id="rId2"/>
              </a:rPr>
              <a:t>www.radovednih-pet.si</a:t>
            </a:r>
            <a:r>
              <a:rPr lang="sl-SI" sz="2000" dirty="0"/>
              <a:t>.</a:t>
            </a:r>
          </a:p>
          <a:p>
            <a:endParaRPr lang="sl-SI" sz="2000" dirty="0"/>
          </a:p>
          <a:p>
            <a:endParaRPr lang="sl-SI" sz="2000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21689" t="24708" r="50331" b="47331"/>
          <a:stretch/>
        </p:blipFill>
        <p:spPr bwMode="auto">
          <a:xfrm>
            <a:off x="5778183" y="885825"/>
            <a:ext cx="4718368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81050"/>
            <a:ext cx="308610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1575" y="561975"/>
            <a:ext cx="6600825" cy="838200"/>
          </a:xfrm>
        </p:spPr>
        <p:txBody>
          <a:bodyPr/>
          <a:lstStyle/>
          <a:p>
            <a:pPr algn="ctr"/>
            <a:r>
              <a:rPr lang="sl-SI" dirty="0">
                <a:sym typeface="Webdings"/>
              </a:rPr>
              <a:t></a:t>
            </a:r>
            <a:r>
              <a:rPr lang="sl-SI" dirty="0"/>
              <a:t>Ustno odgovori.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95325" y="1323975"/>
            <a:ext cx="10991850" cy="4829175"/>
          </a:xfrm>
        </p:spPr>
        <p:txBody>
          <a:bodyPr>
            <a:normAutofit fontScale="85000" lnSpcReduction="20000"/>
          </a:bodyPr>
          <a:lstStyle/>
          <a:p>
            <a:endParaRPr lang="sl-SI" dirty="0"/>
          </a:p>
          <a:p>
            <a:r>
              <a:rPr lang="sl-SI" dirty="0"/>
              <a:t>Jaka in Neža sta se pogovarjala o novem sošolcu. Od kod je prišel? Kako mu je ime?</a:t>
            </a:r>
          </a:p>
          <a:p>
            <a:r>
              <a:rPr lang="sl-SI" dirty="0"/>
              <a:t>V katere države so se preselili ljudje na posnetku?</a:t>
            </a:r>
          </a:p>
          <a:p>
            <a:r>
              <a:rPr lang="sl-SI" dirty="0"/>
              <a:t>Zakaj so se ljudje na posnetku preselili v tujino?</a:t>
            </a:r>
          </a:p>
          <a:p>
            <a:r>
              <a:rPr lang="sl-SI" dirty="0"/>
              <a:t>Ali so s selitvijo v tujino zadovoljni? Po čem to sklepaš?</a:t>
            </a:r>
          </a:p>
          <a:p>
            <a:r>
              <a:rPr lang="sl-SI" dirty="0"/>
              <a:t>V katero državo bi se ti preselil? Zakaj?</a:t>
            </a:r>
          </a:p>
          <a:p>
            <a:endParaRPr lang="sl-SI" dirty="0"/>
          </a:p>
          <a:p>
            <a:r>
              <a:rPr lang="sl-SI" dirty="0"/>
              <a:t>Preberi si, kaj pravita Neža in </a:t>
            </a:r>
            <a:r>
              <a:rPr lang="sl-SI" dirty="0" err="1"/>
              <a:t>Cofko</a:t>
            </a:r>
            <a:r>
              <a:rPr lang="sl-SI" dirty="0"/>
              <a:t> (UČB, str 106 oz. na interaktivno gradivo Radovednih 5).</a:t>
            </a:r>
          </a:p>
          <a:p>
            <a:pPr marL="45720" indent="0">
              <a:buNone/>
            </a:pPr>
            <a:r>
              <a:rPr lang="sl-SI" dirty="0"/>
              <a:t>--------------------------------------------------------------------------------------------------------------------------------</a:t>
            </a:r>
          </a:p>
          <a:p>
            <a:r>
              <a:rPr lang="sl-SI" dirty="0"/>
              <a:t>Izseljenci so se prilagodili življenju v tujini, še vedno pa ohranjajo </a:t>
            </a:r>
            <a:r>
              <a:rPr lang="sl-SI" b="1" dirty="0"/>
              <a:t>slovensko kulturo</a:t>
            </a:r>
            <a:r>
              <a:rPr lang="sl-SI" dirty="0"/>
              <a:t>.</a:t>
            </a:r>
          </a:p>
          <a:p>
            <a:pPr>
              <a:lnSpc>
                <a:spcPct val="170000"/>
              </a:lnSpc>
            </a:pPr>
            <a:r>
              <a:rPr lang="sl-SI" b="1" dirty="0"/>
              <a:t>Ustanovili so mnoga slovenska društva</a:t>
            </a:r>
            <a:r>
              <a:rPr lang="sl-SI" dirty="0"/>
              <a:t>, </a:t>
            </a:r>
            <a:r>
              <a:rPr lang="sl-SI" b="1" dirty="0"/>
              <a:t>ki gojijo slovensko kulturo </a:t>
            </a:r>
            <a:r>
              <a:rPr lang="sl-SI" dirty="0"/>
              <a:t>in</a:t>
            </a:r>
            <a:r>
              <a:rPr lang="sl-SI" b="1" dirty="0"/>
              <a:t> spomin na Slovenijo </a:t>
            </a:r>
            <a:r>
              <a:rPr lang="sl-SI" dirty="0"/>
              <a:t>ter </a:t>
            </a:r>
            <a:r>
              <a:rPr lang="sl-SI" b="1" dirty="0"/>
              <a:t>izdajajo slovenske časopise</a:t>
            </a:r>
            <a:r>
              <a:rPr lang="sl-SI" dirty="0"/>
              <a:t>. Poglej interaktivno gradivo           .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076450"/>
            <a:ext cx="2463799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83469" y="5662471"/>
            <a:ext cx="390957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7649" t="12356" r="28643" b="51507"/>
          <a:stretch/>
        </p:blipFill>
        <p:spPr bwMode="auto">
          <a:xfrm>
            <a:off x="696144" y="596582"/>
            <a:ext cx="5380806" cy="2853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/>
          <p:nvPr/>
        </p:nvPicPr>
        <p:blipFill rotWithShape="1">
          <a:blip r:embed="rId3"/>
          <a:srcRect l="28808" t="6176" r="29966" b="46142"/>
          <a:stretch/>
        </p:blipFill>
        <p:spPr bwMode="auto">
          <a:xfrm>
            <a:off x="9090659" y="4049712"/>
            <a:ext cx="2613025" cy="1803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Slovenci po svetu so zelo aktiv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4" y="542926"/>
            <a:ext cx="49369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:Nekoč so jih enačili s polko in kloba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09" y="3508692"/>
            <a:ext cx="4730750" cy="28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ovenci v zamejstvu in po sve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6" y="4165916"/>
            <a:ext cx="3700463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2675" y="676275"/>
            <a:ext cx="6715125" cy="933450"/>
          </a:xfrm>
        </p:spPr>
        <p:txBody>
          <a:bodyPr/>
          <a:lstStyle/>
          <a:p>
            <a:pPr algn="ctr"/>
            <a:r>
              <a:rPr lang="sl-SI" b="1" dirty="0"/>
              <a:t>Moja domovina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38175" y="1657349"/>
            <a:ext cx="11068049" cy="4772025"/>
          </a:xfrm>
        </p:spPr>
        <p:txBody>
          <a:bodyPr/>
          <a:lstStyle/>
          <a:p>
            <a:r>
              <a:rPr lang="sl-SI" dirty="0"/>
              <a:t>Od vsakega posameznika je odvisno, kako </a:t>
            </a:r>
            <a:r>
              <a:rPr lang="sl-SI" b="1" dirty="0"/>
              <a:t>ohranja</a:t>
            </a:r>
            <a:r>
              <a:rPr lang="sl-SI" dirty="0"/>
              <a:t> in </a:t>
            </a:r>
            <a:r>
              <a:rPr lang="sl-SI" b="1" dirty="0"/>
              <a:t>spoštuje slovensko kulturo</a:t>
            </a:r>
            <a:r>
              <a:rPr lang="sl-SI" dirty="0"/>
              <a:t> in </a:t>
            </a:r>
            <a:r>
              <a:rPr lang="sl-SI" b="1" dirty="0"/>
              <a:t>jezik</a:t>
            </a:r>
            <a:r>
              <a:rPr lang="sl-SI" dirty="0"/>
              <a:t>, ne glede na to ali živi v Sloveniji, je izseljenec, zdomec ali Slovenec v zamejstvu.</a:t>
            </a:r>
          </a:p>
          <a:p>
            <a:r>
              <a:rPr lang="sl-SI" dirty="0"/>
              <a:t>Od vsakega posameznika je odvisno, kaj je zanj </a:t>
            </a:r>
            <a:r>
              <a:rPr lang="sl-SI" b="1" dirty="0">
                <a:solidFill>
                  <a:srgbClr val="C00000"/>
                </a:solidFill>
              </a:rPr>
              <a:t>domovina</a:t>
            </a:r>
            <a:r>
              <a:rPr lang="sl-SI" dirty="0"/>
              <a:t>.</a:t>
            </a:r>
          </a:p>
          <a:p>
            <a:r>
              <a:rPr lang="sl-SI" dirty="0"/>
              <a:t>Za nekoga je to dežela, kjer se je rodil in odrasel.</a:t>
            </a:r>
          </a:p>
          <a:p>
            <a:r>
              <a:rPr lang="sl-SI" dirty="0"/>
              <a:t>Za drugega je dežela, kjer živi.</a:t>
            </a:r>
          </a:p>
          <a:p>
            <a:r>
              <a:rPr lang="sl-SI" dirty="0"/>
              <a:t>Za tretjega dežela, kjer ima sorodnike in prijatelje.</a:t>
            </a:r>
          </a:p>
          <a:p>
            <a:r>
              <a:rPr lang="sl-SI" dirty="0"/>
              <a:t>Poglej na interaktivno gradivo Moja domovina.        Kaj pravi Jakov Fak, </a:t>
            </a:r>
            <a:r>
              <a:rPr lang="pl-PL" dirty="0"/>
              <a:t>hrvaški biatlonec, ki nastopa za Slovenijo o svoji domovini.</a:t>
            </a:r>
          </a:p>
          <a:p>
            <a:r>
              <a:rPr lang="pl-PL" dirty="0"/>
              <a:t>Za konec poglej, kako </a:t>
            </a:r>
            <a:r>
              <a:rPr lang="sl-SI" dirty="0"/>
              <a:t>mladi predstavijo Slovenijo. </a:t>
            </a:r>
            <a:r>
              <a:rPr lang="sl-SI" dirty="0">
                <a:hlinkClick r:id="rId2"/>
              </a:rPr>
              <a:t>https://www.youtube.com/watch?v=XVAAHfHMzgE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300293" y="4367071"/>
            <a:ext cx="390957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628650"/>
            <a:ext cx="10877550" cy="5734050"/>
          </a:xfrm>
        </p:spPr>
        <p:txBody>
          <a:bodyPr/>
          <a:lstStyle/>
          <a:p>
            <a:r>
              <a:rPr lang="sl-SI" dirty="0"/>
              <a:t>Preberi besedilo.</a:t>
            </a:r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endParaRPr lang="sl-SI" dirty="0"/>
          </a:p>
          <a:p>
            <a:endParaRPr lang="sl-SI" dirty="0"/>
          </a:p>
          <a:p>
            <a:r>
              <a:rPr lang="sl-SI" dirty="0"/>
              <a:t>Katera država je domovina avtorice zapisa?</a:t>
            </a:r>
          </a:p>
          <a:p>
            <a:r>
              <a:rPr lang="sl-SI" dirty="0"/>
              <a:t>Zakaj je to njena domovina?</a:t>
            </a:r>
          </a:p>
          <a:p>
            <a:r>
              <a:rPr lang="sl-SI" dirty="0"/>
              <a:t>Katera država je domovina njenega očeta?</a:t>
            </a:r>
          </a:p>
          <a:p>
            <a:pPr marL="45720" indent="0">
              <a:buNone/>
            </a:pPr>
            <a:r>
              <a:rPr lang="sl-SI" b="1" i="1" dirty="0"/>
              <a:t>Odgovori:</a:t>
            </a:r>
          </a:p>
          <a:p>
            <a:r>
              <a:rPr lang="sl-SI" sz="1400" dirty="0">
                <a:solidFill>
                  <a:schemeClr val="accent1">
                    <a:lumMod val="75000"/>
                  </a:schemeClr>
                </a:solidFill>
              </a:rPr>
              <a:t>Slovenija</a:t>
            </a:r>
          </a:p>
          <a:p>
            <a:r>
              <a:rPr lang="sl-SI" sz="1400" dirty="0">
                <a:solidFill>
                  <a:schemeClr val="accent1">
                    <a:lumMod val="75000"/>
                  </a:schemeClr>
                </a:solidFill>
              </a:rPr>
              <a:t>Tu se je rodila in odrasla, govori tekoče slovensko, je Slovenka po narodnosti in duši.</a:t>
            </a:r>
          </a:p>
          <a:p>
            <a:r>
              <a:rPr lang="sl-SI" sz="1400" dirty="0">
                <a:solidFill>
                  <a:schemeClr val="accent1">
                    <a:lumMod val="75000"/>
                  </a:schemeClr>
                </a:solidFill>
              </a:rPr>
              <a:t>Kosovo.</a:t>
            </a:r>
          </a:p>
          <a:p>
            <a:r>
              <a:rPr lang="sl-SI" dirty="0"/>
              <a:t>Katera je </a:t>
            </a:r>
            <a:r>
              <a:rPr lang="sl-SI" b="1" dirty="0"/>
              <a:t>tvoja domovina</a:t>
            </a:r>
            <a:r>
              <a:rPr lang="sl-SI" dirty="0"/>
              <a:t> in zakaj?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AutoShape 4" descr="Arnavutluk'un Avrupa Birliği üyeliği süreci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Arnavutluk'un Avrupa Birliği üyeliği süreci - Vikipe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202" name="Picture 10" descr="Vstop Albanije v Evropsko unijo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914650"/>
            <a:ext cx="405902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 flipV="1">
            <a:off x="9944100" y="5800725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Slika 1">
            <a:extLst>
              <a:ext uri="{FF2B5EF4-FFF2-40B4-BE49-F238E27FC236}">
                <a16:creationId xmlns:a16="http://schemas.microsoft.com/office/drawing/2014/main" id="{A3A7B0BE-9140-457E-BD27-2E13A65D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3" y="927270"/>
            <a:ext cx="6764120" cy="14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933450"/>
            <a:ext cx="851535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800" dirty="0"/>
              <a:t>Zapis v zvezke</a:t>
            </a:r>
            <a:br>
              <a:rPr lang="sl-SI" sz="1800" dirty="0"/>
            </a:br>
            <a:r>
              <a:rPr lang="sl-SI" b="1" dirty="0">
                <a:solidFill>
                  <a:srgbClr val="C00000"/>
                </a:solidFill>
              </a:rPr>
              <a:t>Slovenci po svetu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81026" y="1504949"/>
            <a:ext cx="10944224" cy="44291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sl-SI" i="1" dirty="0"/>
          </a:p>
          <a:p>
            <a:pPr>
              <a:lnSpc>
                <a:spcPct val="160000"/>
              </a:lnSpc>
            </a:pPr>
            <a:r>
              <a:rPr lang="sl-SI" sz="2000" i="1" dirty="0"/>
              <a:t>Slovenci </a:t>
            </a:r>
            <a:r>
              <a:rPr lang="sl-SI" sz="2000" i="1" dirty="0">
                <a:solidFill>
                  <a:srgbClr val="C00000"/>
                </a:solidFill>
              </a:rPr>
              <a:t>v zamejstvu </a:t>
            </a:r>
            <a:r>
              <a:rPr lang="sl-SI" sz="2000" i="1" dirty="0"/>
              <a:t>so opredeljeni kot narodna skupnost v vseh sosednjih državah Italiji, Avstriji, na Madžarskem in na Hrvaškem.</a:t>
            </a:r>
          </a:p>
          <a:p>
            <a:r>
              <a:rPr lang="sl-SI" sz="2000" i="1" dirty="0">
                <a:solidFill>
                  <a:srgbClr val="C00000"/>
                </a:solidFill>
              </a:rPr>
              <a:t>Zdomci</a:t>
            </a:r>
            <a:r>
              <a:rPr lang="sl-SI" sz="2000" i="1" dirty="0"/>
              <a:t> so tisti, ki  se zaradi zaposlitve izselijo za določen čas.</a:t>
            </a:r>
          </a:p>
          <a:p>
            <a:r>
              <a:rPr lang="sl-SI" sz="2000" i="1" dirty="0">
                <a:solidFill>
                  <a:srgbClr val="C00000"/>
                </a:solidFill>
              </a:rPr>
              <a:t>Izseljenci</a:t>
            </a:r>
            <a:r>
              <a:rPr lang="sl-SI" sz="2000" i="1" dirty="0"/>
              <a:t> so tisti, ki se izselijo za vedno.</a:t>
            </a:r>
          </a:p>
          <a:p>
            <a:r>
              <a:rPr lang="sl-SI" sz="2000" i="1" dirty="0">
                <a:solidFill>
                  <a:srgbClr val="C00000"/>
                </a:solidFill>
              </a:rPr>
              <a:t>Domovina</a:t>
            </a:r>
            <a:r>
              <a:rPr lang="sl-SI" sz="2000" i="1" dirty="0"/>
              <a:t> je dežela (država), </a:t>
            </a:r>
            <a:r>
              <a:rPr lang="sl-SI" sz="2000" i="1" dirty="0">
                <a:solidFill>
                  <a:schemeClr val="accent5">
                    <a:lumMod val="75000"/>
                  </a:schemeClr>
                </a:solidFill>
              </a:rPr>
              <a:t>v kateri se je </a:t>
            </a:r>
            <a:r>
              <a:rPr lang="sl-SI" sz="2000" i="1" dirty="0">
                <a:solidFill>
                  <a:srgbClr val="C00000"/>
                </a:solidFill>
              </a:rPr>
              <a:t>kdo rodil </a:t>
            </a:r>
            <a:r>
              <a:rPr lang="sl-SI" sz="2000" i="1" dirty="0"/>
              <a:t>in odrasel, </a:t>
            </a:r>
          </a:p>
          <a:p>
            <a:pPr marL="45720" indent="0">
              <a:buNone/>
            </a:pPr>
            <a:r>
              <a:rPr lang="sl-SI" sz="2000" i="1" dirty="0"/>
              <a:t>   v kateri </a:t>
            </a:r>
            <a:r>
              <a:rPr lang="sl-SI" sz="2000" i="1" dirty="0">
                <a:solidFill>
                  <a:srgbClr val="C00000"/>
                </a:solidFill>
              </a:rPr>
              <a:t>prebiva</a:t>
            </a:r>
            <a:r>
              <a:rPr lang="sl-SI" sz="2000" i="1" dirty="0"/>
              <a:t> oz. kjer ima sorodnike in prijatelje.</a:t>
            </a:r>
            <a:endParaRPr lang="sl-SI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857499"/>
            <a:ext cx="3047256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Osnovno</Template>
  <TotalTime>287</TotalTime>
  <Words>617</Words>
  <Application>Microsoft Office PowerPoint</Application>
  <PresentationFormat>Širokozaslonsko</PresentationFormat>
  <Paragraphs>63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Corbel</vt:lpstr>
      <vt:lpstr>Osnovno</vt:lpstr>
      <vt:lpstr>SLOVENCI PO SVETU </vt:lpstr>
      <vt:lpstr>SLOVENCI PO SVETU</vt:lpstr>
      <vt:lpstr>PowerPointova predstavitev</vt:lpstr>
      <vt:lpstr>Ustno odgovori.</vt:lpstr>
      <vt:lpstr>PowerPointova predstavitev</vt:lpstr>
      <vt:lpstr>Moja domovina</vt:lpstr>
      <vt:lpstr>PowerPointova predstavitev</vt:lpstr>
      <vt:lpstr>Zapis v zvezke Slovenci po svetu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</dc:title>
  <dc:creator>BEZAN Damir</dc:creator>
  <cp:lastModifiedBy>Marjeta</cp:lastModifiedBy>
  <cp:revision>30</cp:revision>
  <dcterms:created xsi:type="dcterms:W3CDTF">2020-04-13T06:26:00Z</dcterms:created>
  <dcterms:modified xsi:type="dcterms:W3CDTF">2020-05-20T16:55:05Z</dcterms:modified>
</cp:coreProperties>
</file>